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4" r:id="rId39"/>
    <p:sldId id="295" r:id="rId40"/>
    <p:sldId id="296" r:id="rId41"/>
    <p:sldId id="2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33"/>
    <p:restoredTop sz="80305"/>
  </p:normalViewPr>
  <p:slideViewPr>
    <p:cSldViewPr snapToGrid="0" snapToObjects="1">
      <p:cViewPr varScale="1">
        <p:scale>
          <a:sx n="87" d="100"/>
          <a:sy n="87" d="100"/>
        </p:scale>
        <p:origin x="1336"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AE423-25D9-A040-9086-7EFCE620D35D}" type="datetimeFigureOut">
              <a:rPr lang="en-US" smtClean="0"/>
              <a:t>8/18/2021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EF36A-4186-2643-B0EB-B06B50C1DAA3}" type="slidenum">
              <a:rPr lang="en-US" smtClean="0"/>
              <a:t>‹#›</a:t>
            </a:fld>
            <a:endParaRPr lang="en-US"/>
          </a:p>
        </p:txBody>
      </p:sp>
    </p:spTree>
    <p:extLst>
      <p:ext uri="{BB962C8B-B14F-4D97-AF65-F5344CB8AC3E}">
        <p14:creationId xmlns:p14="http://schemas.microsoft.com/office/powerpoint/2010/main" val="27454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7</a:t>
            </a:fld>
            <a:endParaRPr lang="en-US"/>
          </a:p>
        </p:txBody>
      </p:sp>
    </p:spTree>
    <p:extLst>
      <p:ext uri="{BB962C8B-B14F-4D97-AF65-F5344CB8AC3E}">
        <p14:creationId xmlns:p14="http://schemas.microsoft.com/office/powerpoint/2010/main" val="148096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19</a:t>
            </a:fld>
            <a:endParaRPr lang="en-US"/>
          </a:p>
        </p:txBody>
      </p:sp>
    </p:spTree>
    <p:extLst>
      <p:ext uri="{BB962C8B-B14F-4D97-AF65-F5344CB8AC3E}">
        <p14:creationId xmlns:p14="http://schemas.microsoft.com/office/powerpoint/2010/main" val="3191426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20</a:t>
            </a:fld>
            <a:endParaRPr lang="en-US"/>
          </a:p>
        </p:txBody>
      </p:sp>
    </p:spTree>
    <p:extLst>
      <p:ext uri="{BB962C8B-B14F-4D97-AF65-F5344CB8AC3E}">
        <p14:creationId xmlns:p14="http://schemas.microsoft.com/office/powerpoint/2010/main" val="2527274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21</a:t>
            </a:fld>
            <a:endParaRPr lang="en-US"/>
          </a:p>
        </p:txBody>
      </p:sp>
    </p:spTree>
    <p:extLst>
      <p:ext uri="{BB962C8B-B14F-4D97-AF65-F5344CB8AC3E}">
        <p14:creationId xmlns:p14="http://schemas.microsoft.com/office/powerpoint/2010/main" val="2921144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22</a:t>
            </a:fld>
            <a:endParaRPr lang="en-US"/>
          </a:p>
        </p:txBody>
      </p:sp>
    </p:spTree>
    <p:extLst>
      <p:ext uri="{BB962C8B-B14F-4D97-AF65-F5344CB8AC3E}">
        <p14:creationId xmlns:p14="http://schemas.microsoft.com/office/powerpoint/2010/main" val="1747412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23</a:t>
            </a:fld>
            <a:endParaRPr lang="en-US"/>
          </a:p>
        </p:txBody>
      </p:sp>
    </p:spTree>
    <p:extLst>
      <p:ext uri="{BB962C8B-B14F-4D97-AF65-F5344CB8AC3E}">
        <p14:creationId xmlns:p14="http://schemas.microsoft.com/office/powerpoint/2010/main" val="1077634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24</a:t>
            </a:fld>
            <a:endParaRPr lang="en-US"/>
          </a:p>
        </p:txBody>
      </p:sp>
    </p:spTree>
    <p:extLst>
      <p:ext uri="{BB962C8B-B14F-4D97-AF65-F5344CB8AC3E}">
        <p14:creationId xmlns:p14="http://schemas.microsoft.com/office/powerpoint/2010/main" val="3971485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25</a:t>
            </a:fld>
            <a:endParaRPr lang="en-US"/>
          </a:p>
        </p:txBody>
      </p:sp>
    </p:spTree>
    <p:extLst>
      <p:ext uri="{BB962C8B-B14F-4D97-AF65-F5344CB8AC3E}">
        <p14:creationId xmlns:p14="http://schemas.microsoft.com/office/powerpoint/2010/main" val="666011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26</a:t>
            </a:fld>
            <a:endParaRPr lang="en-US"/>
          </a:p>
        </p:txBody>
      </p:sp>
    </p:spTree>
    <p:extLst>
      <p:ext uri="{BB962C8B-B14F-4D97-AF65-F5344CB8AC3E}">
        <p14:creationId xmlns:p14="http://schemas.microsoft.com/office/powerpoint/2010/main" val="516483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27</a:t>
            </a:fld>
            <a:endParaRPr lang="en-US"/>
          </a:p>
        </p:txBody>
      </p:sp>
    </p:spTree>
    <p:extLst>
      <p:ext uri="{BB962C8B-B14F-4D97-AF65-F5344CB8AC3E}">
        <p14:creationId xmlns:p14="http://schemas.microsoft.com/office/powerpoint/2010/main" val="1164918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28</a:t>
            </a:fld>
            <a:endParaRPr lang="en-US"/>
          </a:p>
        </p:txBody>
      </p:sp>
    </p:spTree>
    <p:extLst>
      <p:ext uri="{BB962C8B-B14F-4D97-AF65-F5344CB8AC3E}">
        <p14:creationId xmlns:p14="http://schemas.microsoft.com/office/powerpoint/2010/main" val="3733454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8</a:t>
            </a:fld>
            <a:endParaRPr lang="en-US"/>
          </a:p>
        </p:txBody>
      </p:sp>
    </p:spTree>
    <p:extLst>
      <p:ext uri="{BB962C8B-B14F-4D97-AF65-F5344CB8AC3E}">
        <p14:creationId xmlns:p14="http://schemas.microsoft.com/office/powerpoint/2010/main" val="2556133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29</a:t>
            </a:fld>
            <a:endParaRPr lang="en-US"/>
          </a:p>
        </p:txBody>
      </p:sp>
    </p:spTree>
    <p:extLst>
      <p:ext uri="{BB962C8B-B14F-4D97-AF65-F5344CB8AC3E}">
        <p14:creationId xmlns:p14="http://schemas.microsoft.com/office/powerpoint/2010/main" val="3846016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30</a:t>
            </a:fld>
            <a:endParaRPr lang="en-US"/>
          </a:p>
        </p:txBody>
      </p:sp>
    </p:spTree>
    <p:extLst>
      <p:ext uri="{BB962C8B-B14F-4D97-AF65-F5344CB8AC3E}">
        <p14:creationId xmlns:p14="http://schemas.microsoft.com/office/powerpoint/2010/main" val="2408639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31</a:t>
            </a:fld>
            <a:endParaRPr lang="en-US"/>
          </a:p>
        </p:txBody>
      </p:sp>
    </p:spTree>
    <p:extLst>
      <p:ext uri="{BB962C8B-B14F-4D97-AF65-F5344CB8AC3E}">
        <p14:creationId xmlns:p14="http://schemas.microsoft.com/office/powerpoint/2010/main" val="2614654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32</a:t>
            </a:fld>
            <a:endParaRPr lang="en-US"/>
          </a:p>
        </p:txBody>
      </p:sp>
    </p:spTree>
    <p:extLst>
      <p:ext uri="{BB962C8B-B14F-4D97-AF65-F5344CB8AC3E}">
        <p14:creationId xmlns:p14="http://schemas.microsoft.com/office/powerpoint/2010/main" val="1083851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33</a:t>
            </a:fld>
            <a:endParaRPr lang="en-US"/>
          </a:p>
        </p:txBody>
      </p:sp>
    </p:spTree>
    <p:extLst>
      <p:ext uri="{BB962C8B-B14F-4D97-AF65-F5344CB8AC3E}">
        <p14:creationId xmlns:p14="http://schemas.microsoft.com/office/powerpoint/2010/main" val="3462043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34</a:t>
            </a:fld>
            <a:endParaRPr lang="en-US"/>
          </a:p>
        </p:txBody>
      </p:sp>
    </p:spTree>
    <p:extLst>
      <p:ext uri="{BB962C8B-B14F-4D97-AF65-F5344CB8AC3E}">
        <p14:creationId xmlns:p14="http://schemas.microsoft.com/office/powerpoint/2010/main" val="2133257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35</a:t>
            </a:fld>
            <a:endParaRPr lang="en-US"/>
          </a:p>
        </p:txBody>
      </p:sp>
    </p:spTree>
    <p:extLst>
      <p:ext uri="{BB962C8B-B14F-4D97-AF65-F5344CB8AC3E}">
        <p14:creationId xmlns:p14="http://schemas.microsoft.com/office/powerpoint/2010/main" val="1059107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36</a:t>
            </a:fld>
            <a:endParaRPr lang="en-US"/>
          </a:p>
        </p:txBody>
      </p:sp>
    </p:spTree>
    <p:extLst>
      <p:ext uri="{BB962C8B-B14F-4D97-AF65-F5344CB8AC3E}">
        <p14:creationId xmlns:p14="http://schemas.microsoft.com/office/powerpoint/2010/main" val="2097708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37</a:t>
            </a:fld>
            <a:endParaRPr lang="en-US"/>
          </a:p>
        </p:txBody>
      </p:sp>
    </p:spTree>
    <p:extLst>
      <p:ext uri="{BB962C8B-B14F-4D97-AF65-F5344CB8AC3E}">
        <p14:creationId xmlns:p14="http://schemas.microsoft.com/office/powerpoint/2010/main" val="11119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38</a:t>
            </a:fld>
            <a:endParaRPr lang="en-US"/>
          </a:p>
        </p:txBody>
      </p:sp>
    </p:spTree>
    <p:extLst>
      <p:ext uri="{BB962C8B-B14F-4D97-AF65-F5344CB8AC3E}">
        <p14:creationId xmlns:p14="http://schemas.microsoft.com/office/powerpoint/2010/main" val="2742980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9</a:t>
            </a:fld>
            <a:endParaRPr lang="en-US"/>
          </a:p>
        </p:txBody>
      </p:sp>
    </p:spTree>
    <p:extLst>
      <p:ext uri="{BB962C8B-B14F-4D97-AF65-F5344CB8AC3E}">
        <p14:creationId xmlns:p14="http://schemas.microsoft.com/office/powerpoint/2010/main" val="958670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39</a:t>
            </a:fld>
            <a:endParaRPr lang="en-US"/>
          </a:p>
        </p:txBody>
      </p:sp>
    </p:spTree>
    <p:extLst>
      <p:ext uri="{BB962C8B-B14F-4D97-AF65-F5344CB8AC3E}">
        <p14:creationId xmlns:p14="http://schemas.microsoft.com/office/powerpoint/2010/main" val="1064419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40</a:t>
            </a:fld>
            <a:endParaRPr lang="en-US"/>
          </a:p>
        </p:txBody>
      </p:sp>
    </p:spTree>
    <p:extLst>
      <p:ext uri="{BB962C8B-B14F-4D97-AF65-F5344CB8AC3E}">
        <p14:creationId xmlns:p14="http://schemas.microsoft.com/office/powerpoint/2010/main" val="41078596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41</a:t>
            </a:fld>
            <a:endParaRPr lang="en-US"/>
          </a:p>
        </p:txBody>
      </p:sp>
    </p:spTree>
    <p:extLst>
      <p:ext uri="{BB962C8B-B14F-4D97-AF65-F5344CB8AC3E}">
        <p14:creationId xmlns:p14="http://schemas.microsoft.com/office/powerpoint/2010/main" val="291910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10</a:t>
            </a:fld>
            <a:endParaRPr lang="en-US"/>
          </a:p>
        </p:txBody>
      </p:sp>
    </p:spTree>
    <p:extLst>
      <p:ext uri="{BB962C8B-B14F-4D97-AF65-F5344CB8AC3E}">
        <p14:creationId xmlns:p14="http://schemas.microsoft.com/office/powerpoint/2010/main" val="182136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11</a:t>
            </a:fld>
            <a:endParaRPr lang="en-US"/>
          </a:p>
        </p:txBody>
      </p:sp>
    </p:spTree>
    <p:extLst>
      <p:ext uri="{BB962C8B-B14F-4D97-AF65-F5344CB8AC3E}">
        <p14:creationId xmlns:p14="http://schemas.microsoft.com/office/powerpoint/2010/main" val="467680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12</a:t>
            </a:fld>
            <a:endParaRPr lang="en-US"/>
          </a:p>
        </p:txBody>
      </p:sp>
    </p:spTree>
    <p:extLst>
      <p:ext uri="{BB962C8B-B14F-4D97-AF65-F5344CB8AC3E}">
        <p14:creationId xmlns:p14="http://schemas.microsoft.com/office/powerpoint/2010/main" val="2702321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13</a:t>
            </a:fld>
            <a:endParaRPr lang="en-US"/>
          </a:p>
        </p:txBody>
      </p:sp>
    </p:spTree>
    <p:extLst>
      <p:ext uri="{BB962C8B-B14F-4D97-AF65-F5344CB8AC3E}">
        <p14:creationId xmlns:p14="http://schemas.microsoft.com/office/powerpoint/2010/main" val="4173704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14</a:t>
            </a:fld>
            <a:endParaRPr lang="en-US"/>
          </a:p>
        </p:txBody>
      </p:sp>
    </p:spTree>
    <p:extLst>
      <p:ext uri="{BB962C8B-B14F-4D97-AF65-F5344CB8AC3E}">
        <p14:creationId xmlns:p14="http://schemas.microsoft.com/office/powerpoint/2010/main" val="467041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EF36A-4186-2643-B0EB-B06B50C1DAA3}" type="slidenum">
              <a:rPr lang="en-US" smtClean="0"/>
              <a:t>15</a:t>
            </a:fld>
            <a:endParaRPr lang="en-US"/>
          </a:p>
        </p:txBody>
      </p:sp>
    </p:spTree>
    <p:extLst>
      <p:ext uri="{BB962C8B-B14F-4D97-AF65-F5344CB8AC3E}">
        <p14:creationId xmlns:p14="http://schemas.microsoft.com/office/powerpoint/2010/main" val="770469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8/18/2021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527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8344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8271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6861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8/18/2021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457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8/18/2021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165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8/18/2021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15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8/18/2021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942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8/18/2021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5859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8/18/2021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2822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8/18/2021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06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8/18/2021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0123386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2"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lang="en-US" sz="3600"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localhost:1900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nodejs.org/en/downloa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raw.githubusercontent.com/Homebrew/install/HEAD/install.sh"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eveloper.android.com/studio"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nodejs.org/en/download/"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hyperlink" Target="http://localhost:19002/"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scm.com/download/wi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15B41-B6AD-444C-8907-B3B61F9F264B}"/>
              </a:ext>
            </a:extLst>
          </p:cNvPr>
          <p:cNvPicPr>
            <a:picLocks noChangeAspect="1"/>
          </p:cNvPicPr>
          <p:nvPr/>
        </p:nvPicPr>
        <p:blipFill rotWithShape="1">
          <a:blip r:embed="rId2">
            <a:alphaModFix amt="90000"/>
          </a:blip>
          <a:srcRect/>
          <a:stretch/>
        </p:blipFill>
        <p:spPr>
          <a:xfrm>
            <a:off x="1" y="10"/>
            <a:ext cx="12191999" cy="6857989"/>
          </a:xfrm>
          <a:prstGeom prst="rect">
            <a:avLst/>
          </a:prstGeom>
        </p:spPr>
      </p:pic>
      <p:sp>
        <p:nvSpPr>
          <p:cNvPr id="9" name="Rectangle 8">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8B4B5EA3-BBDC-9F43-ACD5-E0327B792E89}"/>
              </a:ext>
            </a:extLst>
          </p:cNvPr>
          <p:cNvSpPr>
            <a:spLocks noGrp="1"/>
          </p:cNvSpPr>
          <p:nvPr>
            <p:ph type="ctrTitle"/>
          </p:nvPr>
        </p:nvSpPr>
        <p:spPr>
          <a:xfrm>
            <a:off x="1629103" y="2244830"/>
            <a:ext cx="8933796" cy="2437232"/>
          </a:xfrm>
        </p:spPr>
        <p:txBody>
          <a:bodyPr>
            <a:noAutofit/>
          </a:bodyPr>
          <a:lstStyle/>
          <a:p>
            <a:r>
              <a:rPr lang="en-US" sz="5000" dirty="0"/>
              <a:t>Mobile Application Development, Fall 2021</a:t>
            </a:r>
            <a:br>
              <a:rPr lang="en-US" sz="5000" dirty="0"/>
            </a:br>
            <a:br>
              <a:rPr lang="en-US" sz="5000" dirty="0"/>
            </a:br>
            <a:r>
              <a:rPr lang="en-US" sz="5000" dirty="0"/>
              <a:t>Getting Everything Setup</a:t>
            </a:r>
          </a:p>
        </p:txBody>
      </p:sp>
      <p:sp>
        <p:nvSpPr>
          <p:cNvPr id="13" name="Rectangle 12">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698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pPr algn="ctr"/>
            <a:r>
              <a:rPr lang="en-US" dirty="0"/>
              <a:t>WINDOWS INSTRUCTIONS</a:t>
            </a:r>
            <a:br>
              <a:rPr lang="en-US" dirty="0"/>
            </a:br>
            <a:r>
              <a:rPr lang="en-US" dirty="0"/>
              <a:t>Step 7: </a:t>
            </a:r>
            <a:r>
              <a:rPr lang="en-US" sz="3600" dirty="0"/>
              <a:t>Run React Native Bundler</a:t>
            </a: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799" y="2103120"/>
            <a:ext cx="10791967" cy="3849624"/>
          </a:xfrm>
        </p:spPr>
        <p:txBody>
          <a:bodyPr>
            <a:normAutofit fontScale="47500" lnSpcReduction="20000"/>
          </a:bodyPr>
          <a:lstStyle/>
          <a:p>
            <a:pPr marL="457200" indent="-457200">
              <a:buFont typeface="+mj-lt"/>
              <a:buAutoNum type="arabicPeriod"/>
            </a:pPr>
            <a:r>
              <a:rPr lang="en-US" sz="2000" dirty="0"/>
              <a:t>In the same </a:t>
            </a:r>
            <a:r>
              <a:rPr lang="en-US" sz="2000" dirty="0" err="1"/>
              <a:t>GitBash</a:t>
            </a:r>
            <a:r>
              <a:rPr lang="en-US" sz="2000" dirty="0"/>
              <a:t> terminal, type the command </a:t>
            </a:r>
            <a:r>
              <a:rPr lang="en-US" sz="2000" dirty="0">
                <a:latin typeface="Consolas" panose="020B0609020204030204" pitchFamily="49" charset="0"/>
              </a:rPr>
              <a:t>npm start</a:t>
            </a:r>
          </a:p>
          <a:p>
            <a:pPr marL="457200" indent="-457200">
              <a:buFont typeface="+mj-lt"/>
              <a:buAutoNum type="arabicPeriod"/>
            </a:pPr>
            <a:r>
              <a:rPr lang="en-US" sz="2000" dirty="0"/>
              <a:t>This should go pretty quickly, and produce what is essentially a QR code.</a:t>
            </a:r>
          </a:p>
          <a:p>
            <a:pPr marL="457200" indent="-457200">
              <a:buFont typeface="+mj-lt"/>
              <a:buAutoNum type="arabicPeriod"/>
            </a:pPr>
            <a:r>
              <a:rPr lang="en-US" sz="2000" dirty="0"/>
              <a:t>You should also sese something that says “Developer tools running on </a:t>
            </a:r>
            <a:r>
              <a:rPr lang="en-US" sz="2000" dirty="0">
                <a:latin typeface="Consolas" panose="020B0609020204030204" pitchFamily="49" charset="0"/>
              </a:rPr>
              <a:t>http://localhost:19002</a:t>
            </a:r>
          </a:p>
          <a:p>
            <a:pPr marL="457200" indent="-457200">
              <a:buFont typeface="+mj-lt"/>
              <a:buAutoNum type="arabicPeriod"/>
            </a:pPr>
            <a:r>
              <a:rPr lang="en-US" sz="2000" dirty="0"/>
              <a:t>If you get a message that expo-cli tools are not installed, you need to make sure that NPM has been added to your environment variables.</a:t>
            </a:r>
          </a:p>
          <a:p>
            <a:pPr marL="457200" indent="-457200">
              <a:buFont typeface="+mj-lt"/>
              <a:buAutoNum type="arabicPeriod"/>
            </a:pPr>
            <a:r>
              <a:rPr lang="en-US" sz="2000" dirty="0"/>
              <a:t>To do that: open Windows search bar, type “environment”, select “Edit the System Environment Variables”</a:t>
            </a:r>
          </a:p>
          <a:p>
            <a:pPr marL="457200" indent="-457200">
              <a:buFont typeface="+mj-lt"/>
              <a:buAutoNum type="arabicPeriod"/>
            </a:pPr>
            <a:r>
              <a:rPr lang="en-US" sz="2000" dirty="0"/>
              <a:t>Click “Environment Variables”</a:t>
            </a:r>
          </a:p>
          <a:p>
            <a:pPr marL="457200" indent="-457200">
              <a:buFont typeface="+mj-lt"/>
              <a:buAutoNum type="arabicPeriod"/>
            </a:pPr>
            <a:r>
              <a:rPr lang="en-US" sz="2000" dirty="0"/>
              <a:t>Double click “Path” under “System Variables”</a:t>
            </a:r>
          </a:p>
          <a:p>
            <a:pPr marL="457200" indent="-457200">
              <a:buFont typeface="+mj-lt"/>
              <a:buAutoNum type="arabicPeriod"/>
            </a:pPr>
            <a:r>
              <a:rPr lang="en-US" sz="2000" dirty="0"/>
              <a:t>Click the “New” button and add the following path: </a:t>
            </a:r>
            <a:r>
              <a:rPr lang="en-US" sz="2000" dirty="0">
                <a:latin typeface="Consolas" panose="020B0609020204030204" pitchFamily="49" charset="0"/>
              </a:rPr>
              <a:t>%USERPROFILE%\</a:t>
            </a:r>
            <a:r>
              <a:rPr lang="en-US" sz="2000" dirty="0" err="1">
                <a:latin typeface="Consolas" panose="020B0609020204030204" pitchFamily="49" charset="0"/>
              </a:rPr>
              <a:t>AppData</a:t>
            </a:r>
            <a:r>
              <a:rPr lang="en-US" sz="2000" dirty="0">
                <a:latin typeface="Consolas" panose="020B0609020204030204" pitchFamily="49" charset="0"/>
              </a:rPr>
              <a:t>\Roaming\npm</a:t>
            </a:r>
          </a:p>
          <a:p>
            <a:pPr marL="0" indent="0">
              <a:buNone/>
            </a:pPr>
            <a:endParaRPr lang="en-US" sz="2000" b="1" i="1" dirty="0"/>
          </a:p>
          <a:p>
            <a:pPr marL="0" indent="0">
              <a:buNone/>
            </a:pPr>
            <a:r>
              <a:rPr lang="en-US" sz="2000" b="1" i="1" dirty="0"/>
              <a:t>Why do we do this?</a:t>
            </a:r>
          </a:p>
          <a:p>
            <a:pPr marL="0" indent="0">
              <a:buNone/>
            </a:pPr>
            <a:r>
              <a:rPr lang="en-US" sz="2000" dirty="0"/>
              <a:t>Again, in “</a:t>
            </a:r>
            <a:r>
              <a:rPr lang="en-US" sz="2000" dirty="0" err="1"/>
              <a:t>package.json</a:t>
            </a:r>
            <a:r>
              <a:rPr lang="en-US" sz="2000" dirty="0"/>
              <a:t>”, the command “</a:t>
            </a:r>
            <a:r>
              <a:rPr lang="en-US" sz="2000" dirty="0">
                <a:latin typeface="Consolas" panose="020B0609020204030204" pitchFamily="49" charset="0"/>
              </a:rPr>
              <a:t>start</a:t>
            </a:r>
            <a:r>
              <a:rPr lang="en-US" sz="2000" dirty="0"/>
              <a:t>” was specified to mean “start up expo”, which</a:t>
            </a:r>
          </a:p>
          <a:p>
            <a:pPr marL="0" indent="0">
              <a:buNone/>
            </a:pPr>
            <a:r>
              <a:rPr lang="en-US" sz="2000" dirty="0"/>
              <a:t>here means starting the “React Native Bundler” (AKA the Metro Bundler).  The Metro Bundler is an HTTP Server that compiles the code</a:t>
            </a:r>
          </a:p>
          <a:p>
            <a:pPr marL="0" indent="0">
              <a:buNone/>
            </a:pPr>
            <a:r>
              <a:rPr lang="en-US" sz="2000" dirty="0"/>
              <a:t>of our app using the </a:t>
            </a:r>
            <a:r>
              <a:rPr lang="en-US" sz="2000" dirty="0" err="1"/>
              <a:t>transpiler</a:t>
            </a:r>
            <a:r>
              <a:rPr lang="en-US" sz="2000" dirty="0"/>
              <a:t> Babel and will serve it to the Expo app. If you don’t understand that, don’t worry!</a:t>
            </a:r>
          </a:p>
          <a:p>
            <a:pPr marL="0" indent="0">
              <a:buNone/>
            </a:pPr>
            <a:r>
              <a:rPr lang="en-US" sz="2000" dirty="0"/>
              <a:t>In short: The localhost port (</a:t>
            </a:r>
            <a:r>
              <a:rPr lang="en-US" sz="2000" dirty="0">
                <a:hlinkClick r:id="rId3"/>
              </a:rPr>
              <a:t>http://localhost:19002</a:t>
            </a:r>
            <a:r>
              <a:rPr lang="en-US" sz="2000" dirty="0"/>
              <a:t>) is how we’ll get our code onto our phone.</a:t>
            </a:r>
          </a:p>
          <a:p>
            <a:pPr marL="0" indent="0">
              <a:buNone/>
            </a:pPr>
            <a:endParaRPr lang="en-US" sz="2000" dirty="0"/>
          </a:p>
          <a:p>
            <a:pPr marL="0" indent="0">
              <a:buNone/>
            </a:pPr>
            <a:endParaRPr lang="en-US" sz="2000" dirty="0"/>
          </a:p>
        </p:txBody>
      </p:sp>
      <p:pic>
        <p:nvPicPr>
          <p:cNvPr id="5" name="Picture 4" descr="Qr code&#10;&#10;Description automatically generated">
            <a:extLst>
              <a:ext uri="{FF2B5EF4-FFF2-40B4-BE49-F238E27FC236}">
                <a16:creationId xmlns:a16="http://schemas.microsoft.com/office/drawing/2014/main" id="{8F38E567-98DA-496E-9515-1625220BC8F6}"/>
              </a:ext>
            </a:extLst>
          </p:cNvPr>
          <p:cNvPicPr>
            <a:picLocks noChangeAspect="1"/>
          </p:cNvPicPr>
          <p:nvPr/>
        </p:nvPicPr>
        <p:blipFill>
          <a:blip r:embed="rId4"/>
          <a:stretch>
            <a:fillRect/>
          </a:stretch>
        </p:blipFill>
        <p:spPr>
          <a:xfrm>
            <a:off x="9589072" y="473659"/>
            <a:ext cx="2055096" cy="2171524"/>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EFE3F2F9-F58B-4C06-84B5-9FA71E9758C7}"/>
              </a:ext>
            </a:extLst>
          </p:cNvPr>
          <p:cNvPicPr>
            <a:picLocks noChangeAspect="1"/>
          </p:cNvPicPr>
          <p:nvPr/>
        </p:nvPicPr>
        <p:blipFill>
          <a:blip r:embed="rId5"/>
          <a:stretch>
            <a:fillRect/>
          </a:stretch>
        </p:blipFill>
        <p:spPr>
          <a:xfrm>
            <a:off x="10245588" y="2717404"/>
            <a:ext cx="1425411" cy="1581559"/>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4DDE8B41-8CC7-4CF5-A499-66A0403B6610}"/>
              </a:ext>
            </a:extLst>
          </p:cNvPr>
          <p:cNvPicPr>
            <a:picLocks noChangeAspect="1"/>
          </p:cNvPicPr>
          <p:nvPr/>
        </p:nvPicPr>
        <p:blipFill>
          <a:blip r:embed="rId6"/>
          <a:stretch>
            <a:fillRect/>
          </a:stretch>
        </p:blipFill>
        <p:spPr>
          <a:xfrm>
            <a:off x="10057823" y="4520794"/>
            <a:ext cx="1800943" cy="1581559"/>
          </a:xfrm>
          <a:prstGeom prst="rect">
            <a:avLst/>
          </a:prstGeom>
        </p:spPr>
      </p:pic>
    </p:spTree>
    <p:extLst>
      <p:ext uri="{BB962C8B-B14F-4D97-AF65-F5344CB8AC3E}">
        <p14:creationId xmlns:p14="http://schemas.microsoft.com/office/powerpoint/2010/main" val="4089330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pPr algn="ctr"/>
            <a:r>
              <a:rPr lang="en-US" dirty="0"/>
              <a:t>WINDOWS INSTRUCTIONS</a:t>
            </a:r>
            <a:br>
              <a:rPr lang="en-US" dirty="0"/>
            </a:br>
            <a:r>
              <a:rPr lang="en-US" dirty="0"/>
              <a:t>Step 8: </a:t>
            </a:r>
            <a:r>
              <a:rPr lang="en-US" sz="3600" dirty="0"/>
              <a:t>Open Metro Bundler</a:t>
            </a: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799" y="2103120"/>
            <a:ext cx="10791967" cy="3849624"/>
          </a:xfrm>
        </p:spPr>
        <p:txBody>
          <a:bodyPr>
            <a:normAutofit/>
          </a:bodyPr>
          <a:lstStyle/>
          <a:p>
            <a:pPr marL="457200" indent="-457200">
              <a:buFont typeface="+mj-lt"/>
              <a:buAutoNum type="arabicPeriod"/>
            </a:pPr>
            <a:r>
              <a:rPr lang="en-US" sz="2000" dirty="0"/>
              <a:t>Open a Web Browser (e.g., Chrome)</a:t>
            </a:r>
          </a:p>
          <a:p>
            <a:pPr marL="457200" indent="-457200">
              <a:buFont typeface="+mj-lt"/>
              <a:buAutoNum type="arabicPeriod"/>
            </a:pPr>
            <a:r>
              <a:rPr lang="en-US" sz="2000" dirty="0"/>
              <a:t>Navigate to: </a:t>
            </a:r>
            <a:r>
              <a:rPr lang="en-US" sz="2000" dirty="0">
                <a:latin typeface="Consolas" panose="020B0609020204030204" pitchFamily="49" charset="0"/>
              </a:rPr>
              <a:t>localhost:19002</a:t>
            </a:r>
            <a:endParaRPr lang="en-US" sz="2000" dirty="0"/>
          </a:p>
          <a:p>
            <a:pPr marL="0" indent="0">
              <a:buNone/>
            </a:pPr>
            <a:endParaRPr lang="en-US" sz="2000" b="1" i="1" dirty="0"/>
          </a:p>
          <a:p>
            <a:pPr marL="0" indent="0">
              <a:buNone/>
            </a:pPr>
            <a:r>
              <a:rPr lang="en-US" sz="2000" b="1" i="1" dirty="0"/>
              <a:t>Why do we do this?</a:t>
            </a:r>
          </a:p>
          <a:p>
            <a:pPr marL="0" indent="0">
              <a:buNone/>
            </a:pPr>
            <a:r>
              <a:rPr lang="en-US" sz="2000" dirty="0"/>
              <a:t>The “Expo” app will use this to get our code onto our</a:t>
            </a:r>
          </a:p>
          <a:p>
            <a:pPr marL="0" indent="0">
              <a:buNone/>
            </a:pPr>
            <a:r>
              <a:rPr lang="en-US" sz="2000" dirty="0"/>
              <a:t>physical device.</a:t>
            </a:r>
          </a:p>
          <a:p>
            <a:pPr marL="0" indent="0">
              <a:buNone/>
            </a:pPr>
            <a:endParaRPr lang="en-US" sz="2000" dirty="0"/>
          </a:p>
          <a:p>
            <a:pPr marL="0" indent="0">
              <a:buNone/>
            </a:pPr>
            <a:endParaRPr lang="en-US" sz="2000" dirty="0"/>
          </a:p>
        </p:txBody>
      </p:sp>
      <p:pic>
        <p:nvPicPr>
          <p:cNvPr id="6" name="Picture 5" descr="Graphical user interface, application, chat or text message&#10;&#10;Description automatically generated">
            <a:extLst>
              <a:ext uri="{FF2B5EF4-FFF2-40B4-BE49-F238E27FC236}">
                <a16:creationId xmlns:a16="http://schemas.microsoft.com/office/drawing/2014/main" id="{6E1FDECB-BB04-441D-9A85-9D9B7F35F3DA}"/>
              </a:ext>
            </a:extLst>
          </p:cNvPr>
          <p:cNvPicPr>
            <a:picLocks noChangeAspect="1"/>
          </p:cNvPicPr>
          <p:nvPr/>
        </p:nvPicPr>
        <p:blipFill>
          <a:blip r:embed="rId3"/>
          <a:stretch>
            <a:fillRect/>
          </a:stretch>
        </p:blipFill>
        <p:spPr>
          <a:xfrm>
            <a:off x="9041586" y="333113"/>
            <a:ext cx="2817179" cy="700026"/>
          </a:xfrm>
          <a:prstGeom prst="rect">
            <a:avLst/>
          </a:prstGeom>
        </p:spPr>
      </p:pic>
      <p:pic>
        <p:nvPicPr>
          <p:cNvPr id="9" name="Picture 8" descr="Graphical user interface, qr code&#10;&#10;Description automatically generated with medium confidence">
            <a:extLst>
              <a:ext uri="{FF2B5EF4-FFF2-40B4-BE49-F238E27FC236}">
                <a16:creationId xmlns:a16="http://schemas.microsoft.com/office/drawing/2014/main" id="{7F67CC8B-050C-4BC8-96A4-194B95673023}"/>
              </a:ext>
            </a:extLst>
          </p:cNvPr>
          <p:cNvPicPr>
            <a:picLocks noChangeAspect="1"/>
          </p:cNvPicPr>
          <p:nvPr/>
        </p:nvPicPr>
        <p:blipFill>
          <a:blip r:embed="rId4"/>
          <a:stretch>
            <a:fillRect/>
          </a:stretch>
        </p:blipFill>
        <p:spPr>
          <a:xfrm>
            <a:off x="8682237" y="1916582"/>
            <a:ext cx="3509763" cy="4941418"/>
          </a:xfrm>
          <a:prstGeom prst="rect">
            <a:avLst/>
          </a:prstGeom>
        </p:spPr>
      </p:pic>
    </p:spTree>
    <p:extLst>
      <p:ext uri="{BB962C8B-B14F-4D97-AF65-F5344CB8AC3E}">
        <p14:creationId xmlns:p14="http://schemas.microsoft.com/office/powerpoint/2010/main" val="40933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fontScale="90000"/>
          </a:bodyPr>
          <a:lstStyle/>
          <a:p>
            <a:pPr algn="ctr"/>
            <a:r>
              <a:rPr lang="en-US" dirty="0"/>
              <a:t>WINDOWS INSTRUCTIONS</a:t>
            </a:r>
            <a:br>
              <a:rPr lang="en-US" dirty="0"/>
            </a:br>
            <a:r>
              <a:rPr lang="en-US" dirty="0"/>
              <a:t>Step 9: </a:t>
            </a:r>
            <a:r>
              <a:rPr lang="en-US" sz="3600" dirty="0"/>
              <a:t>Download and Install Expo on your physical mobile device.</a:t>
            </a:r>
            <a:br>
              <a:rPr lang="en-US" sz="3600" dirty="0"/>
            </a:b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799" y="2103120"/>
            <a:ext cx="10791967" cy="3849624"/>
          </a:xfrm>
        </p:spPr>
        <p:txBody>
          <a:bodyPr>
            <a:normAutofit/>
          </a:bodyPr>
          <a:lstStyle/>
          <a:p>
            <a:pPr marL="457200" indent="-457200">
              <a:buFont typeface="+mj-lt"/>
              <a:buAutoNum type="arabicPeriod"/>
            </a:pPr>
            <a:r>
              <a:rPr lang="en-US" sz="2000" dirty="0"/>
              <a:t>On your physical mobile device, go to the Apple App Store, or the Google Play Store.</a:t>
            </a:r>
          </a:p>
          <a:p>
            <a:pPr marL="457200" indent="-457200">
              <a:buFont typeface="+mj-lt"/>
              <a:buAutoNum type="arabicPeriod"/>
            </a:pPr>
            <a:r>
              <a:rPr lang="en-US" sz="2000" dirty="0"/>
              <a:t>Do a search for “Expo”</a:t>
            </a:r>
          </a:p>
          <a:p>
            <a:pPr marL="457200" indent="-457200">
              <a:buFont typeface="+mj-lt"/>
              <a:buAutoNum type="arabicPeriod"/>
            </a:pPr>
            <a:r>
              <a:rPr lang="en-US" sz="2000" dirty="0"/>
              <a:t>You should see something that says “Expo” or “Expo Client” or “Expo Go”</a:t>
            </a:r>
          </a:p>
          <a:p>
            <a:pPr marL="457200" indent="-457200">
              <a:buFont typeface="+mj-lt"/>
              <a:buAutoNum type="arabicPeriod"/>
            </a:pPr>
            <a:r>
              <a:rPr lang="en-US" sz="2000" dirty="0"/>
              <a:t>Install it.</a:t>
            </a:r>
          </a:p>
          <a:p>
            <a:pPr marL="0" indent="0">
              <a:buNone/>
            </a:pPr>
            <a:endParaRPr lang="en-US" sz="2000" b="1" i="1" dirty="0"/>
          </a:p>
          <a:p>
            <a:pPr marL="0" indent="0">
              <a:buNone/>
            </a:pPr>
            <a:r>
              <a:rPr lang="en-US" sz="2000" b="1" i="1" dirty="0"/>
              <a:t>Why do we do this?</a:t>
            </a:r>
          </a:p>
          <a:p>
            <a:pPr marL="0" indent="0">
              <a:buNone/>
            </a:pPr>
            <a:r>
              <a:rPr lang="en-US" sz="2000" dirty="0"/>
              <a:t>Expo is going to “read in” that QR code we generated a second ago to get our code to run on our device.</a:t>
            </a:r>
          </a:p>
          <a:p>
            <a:pPr marL="0" indent="0">
              <a:buNone/>
            </a:pPr>
            <a:endParaRPr lang="en-US" sz="2000" dirty="0"/>
          </a:p>
          <a:p>
            <a:pPr marL="0" indent="0">
              <a:buNone/>
            </a:pPr>
            <a:endParaRPr lang="en-US" sz="2000" dirty="0"/>
          </a:p>
        </p:txBody>
      </p:sp>
      <p:pic>
        <p:nvPicPr>
          <p:cNvPr id="5" name="Picture 4" descr="Text&#10;&#10;Description automatically generated">
            <a:extLst>
              <a:ext uri="{FF2B5EF4-FFF2-40B4-BE49-F238E27FC236}">
                <a16:creationId xmlns:a16="http://schemas.microsoft.com/office/drawing/2014/main" id="{3602A3FF-66C3-4ED5-9DC1-BB07E79DEE7E}"/>
              </a:ext>
            </a:extLst>
          </p:cNvPr>
          <p:cNvPicPr>
            <a:picLocks noChangeAspect="1"/>
          </p:cNvPicPr>
          <p:nvPr/>
        </p:nvPicPr>
        <p:blipFill>
          <a:blip r:embed="rId3"/>
          <a:stretch>
            <a:fillRect/>
          </a:stretch>
        </p:blipFill>
        <p:spPr>
          <a:xfrm>
            <a:off x="9354201" y="3691364"/>
            <a:ext cx="2349621" cy="673135"/>
          </a:xfrm>
          <a:prstGeom prst="rect">
            <a:avLst/>
          </a:prstGeom>
        </p:spPr>
      </p:pic>
    </p:spTree>
    <p:extLst>
      <p:ext uri="{BB962C8B-B14F-4D97-AF65-F5344CB8AC3E}">
        <p14:creationId xmlns:p14="http://schemas.microsoft.com/office/powerpoint/2010/main" val="3650739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fontScale="90000"/>
          </a:bodyPr>
          <a:lstStyle/>
          <a:p>
            <a:pPr algn="ctr"/>
            <a:r>
              <a:rPr lang="en-US" dirty="0"/>
              <a:t>WINDOWS INSTRUCTIONS</a:t>
            </a:r>
            <a:br>
              <a:rPr lang="en-US" dirty="0"/>
            </a:br>
            <a:r>
              <a:rPr lang="en-US" dirty="0"/>
              <a:t>Step 10: Run code on our physical mobile device.</a:t>
            </a:r>
            <a:br>
              <a:rPr lang="en-US" sz="3600" dirty="0"/>
            </a:b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799" y="2103120"/>
            <a:ext cx="10791967" cy="3849624"/>
          </a:xfrm>
        </p:spPr>
        <p:txBody>
          <a:bodyPr>
            <a:normAutofit fontScale="70000" lnSpcReduction="20000"/>
          </a:bodyPr>
          <a:lstStyle/>
          <a:p>
            <a:pPr marL="457200" indent="-457200">
              <a:buFont typeface="+mj-lt"/>
              <a:buAutoNum type="arabicPeriod"/>
            </a:pPr>
            <a:r>
              <a:rPr lang="en-US" sz="2000" dirty="0"/>
              <a:t>Very Important: Make sure your phone is on the same </a:t>
            </a:r>
            <a:r>
              <a:rPr lang="en-US" sz="2000" dirty="0" err="1"/>
              <a:t>wifi</a:t>
            </a:r>
            <a:r>
              <a:rPr lang="en-US" sz="2000" dirty="0"/>
              <a:t> network as your device running the metro bundler</a:t>
            </a:r>
          </a:p>
          <a:p>
            <a:pPr marL="457200" indent="-457200">
              <a:buFont typeface="+mj-lt"/>
              <a:buAutoNum type="arabicPeriod"/>
            </a:pPr>
            <a:r>
              <a:rPr lang="en-US" sz="2000" dirty="0"/>
              <a:t>Open your phone’s camera application (or open the Expo app you just downloaded and select “Scan QR Code”)</a:t>
            </a:r>
          </a:p>
          <a:p>
            <a:pPr marL="457200" indent="-457200">
              <a:buFont typeface="+mj-lt"/>
              <a:buAutoNum type="arabicPeriod"/>
            </a:pPr>
            <a:r>
              <a:rPr lang="en-US" sz="2000" dirty="0"/>
              <a:t>Hover your phone’s camera over the QR code at </a:t>
            </a:r>
            <a:r>
              <a:rPr lang="en-US" sz="2000" dirty="0">
                <a:latin typeface="Consolas" panose="020B0609020204030204" pitchFamily="49" charset="0"/>
              </a:rPr>
              <a:t>localhost:19002</a:t>
            </a:r>
            <a:endParaRPr lang="en-US" sz="2000" dirty="0"/>
          </a:p>
          <a:p>
            <a:pPr marL="457200" indent="-457200">
              <a:buFont typeface="+mj-lt"/>
              <a:buAutoNum type="arabicPeriod"/>
            </a:pPr>
            <a:r>
              <a:rPr lang="en-US" sz="2000" dirty="0"/>
              <a:t>If prompted, click the link that pops up.</a:t>
            </a:r>
          </a:p>
          <a:p>
            <a:pPr marL="457200" indent="-457200">
              <a:buFont typeface="+mj-lt"/>
              <a:buAutoNum type="arabicPeriod"/>
            </a:pPr>
            <a:r>
              <a:rPr lang="en-US" sz="2000" dirty="0"/>
              <a:t>Watch your phone download and update and then display an awesome app!</a:t>
            </a:r>
          </a:p>
          <a:p>
            <a:pPr marL="457200" indent="-457200">
              <a:buFont typeface="+mj-lt"/>
              <a:buAutoNum type="arabicPeriod"/>
            </a:pPr>
            <a:endParaRPr lang="en-US" sz="2000" b="1" i="1" dirty="0"/>
          </a:p>
          <a:p>
            <a:pPr marL="0" indent="0">
              <a:buNone/>
            </a:pPr>
            <a:r>
              <a:rPr lang="en-US" sz="2000" b="1" i="1" dirty="0"/>
              <a:t>Why do we do this?</a:t>
            </a:r>
          </a:p>
          <a:p>
            <a:pPr marL="0" indent="0">
              <a:buNone/>
            </a:pPr>
            <a:endParaRPr lang="en-US" sz="2000" dirty="0"/>
          </a:p>
          <a:p>
            <a:pPr marL="0" indent="0">
              <a:buNone/>
            </a:pPr>
            <a:r>
              <a:rPr lang="en-US" sz="2000" dirty="0"/>
              <a:t>This is the final step, and how we can test our code on our own physical phone! What you are seeing is the app defined the by boiler plate project! It should basically just be an empty screen that says “</a:t>
            </a:r>
            <a:r>
              <a:rPr lang="en-US" sz="2000" dirty="0" err="1"/>
              <a:t>HomeScreen</a:t>
            </a:r>
            <a:r>
              <a:rPr lang="en-US" sz="2000" dirty="0"/>
              <a:t>” on it.</a:t>
            </a:r>
          </a:p>
        </p:txBody>
      </p:sp>
    </p:spTree>
    <p:extLst>
      <p:ext uri="{BB962C8B-B14F-4D97-AF65-F5344CB8AC3E}">
        <p14:creationId xmlns:p14="http://schemas.microsoft.com/office/powerpoint/2010/main" val="51585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fontScale="90000"/>
          </a:bodyPr>
          <a:lstStyle/>
          <a:p>
            <a:pPr algn="ctr"/>
            <a:r>
              <a:rPr lang="en-US" dirty="0"/>
              <a:t>WINDOWS INSTRUCTIONS</a:t>
            </a:r>
            <a:br>
              <a:rPr lang="en-US" dirty="0"/>
            </a:br>
            <a:r>
              <a:rPr lang="en-US" dirty="0"/>
              <a:t>Step 11: Delight in the Responsiveness</a:t>
            </a:r>
            <a:br>
              <a:rPr lang="en-US" sz="3600" dirty="0"/>
            </a:b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799" y="2103120"/>
            <a:ext cx="10791967" cy="3849624"/>
          </a:xfrm>
        </p:spPr>
        <p:txBody>
          <a:bodyPr>
            <a:normAutofit fontScale="70000" lnSpcReduction="20000"/>
          </a:bodyPr>
          <a:lstStyle/>
          <a:p>
            <a:pPr marL="457200" indent="-457200">
              <a:buFont typeface="+mj-lt"/>
              <a:buAutoNum type="arabicPeriod"/>
            </a:pPr>
            <a:r>
              <a:rPr lang="en-US" sz="2000" dirty="0"/>
              <a:t>On your file system, go to </a:t>
            </a:r>
            <a:r>
              <a:rPr lang="en-US" sz="2000" dirty="0" err="1"/>
              <a:t>rn</a:t>
            </a:r>
            <a:r>
              <a:rPr lang="en-US" sz="2000" dirty="0"/>
              <a:t>-starter/</a:t>
            </a:r>
            <a:r>
              <a:rPr lang="en-US" sz="2000" dirty="0" err="1"/>
              <a:t>src</a:t>
            </a:r>
            <a:r>
              <a:rPr lang="en-US" sz="2000" dirty="0"/>
              <a:t>/screens/ and open up HomeScreen.js with your editor of choice (e.g., Sublime, Visual Studio Code, etc.)</a:t>
            </a:r>
          </a:p>
          <a:p>
            <a:pPr marL="457200" indent="-457200">
              <a:buFont typeface="+mj-lt"/>
              <a:buAutoNum type="arabicPeriod"/>
            </a:pPr>
            <a:r>
              <a:rPr lang="en-US" sz="2000" dirty="0"/>
              <a:t>On line 5, change the text of </a:t>
            </a:r>
            <a:r>
              <a:rPr lang="en-US" sz="2000" dirty="0" err="1"/>
              <a:t>HomeScreen</a:t>
            </a:r>
            <a:r>
              <a:rPr lang="en-US" sz="2000" dirty="0"/>
              <a:t> to say something else. Anything you like!</a:t>
            </a:r>
          </a:p>
          <a:p>
            <a:pPr marL="457200" indent="-457200">
              <a:buFont typeface="+mj-lt"/>
              <a:buAutoNum type="arabicPeriod"/>
            </a:pPr>
            <a:r>
              <a:rPr lang="en-US" sz="2000" dirty="0"/>
              <a:t>Save the file</a:t>
            </a:r>
          </a:p>
          <a:p>
            <a:pPr marL="457200" indent="-457200">
              <a:buFont typeface="+mj-lt"/>
              <a:buAutoNum type="arabicPeriod"/>
            </a:pPr>
            <a:r>
              <a:rPr lang="en-US" sz="2000" dirty="0"/>
              <a:t>Look at your physical phone! It should update to display the new text!</a:t>
            </a:r>
          </a:p>
          <a:p>
            <a:pPr marL="0" indent="0">
              <a:buNone/>
            </a:pPr>
            <a:endParaRPr lang="en-US" sz="2000" b="1" i="1" dirty="0"/>
          </a:p>
          <a:p>
            <a:pPr marL="0" indent="0">
              <a:buNone/>
            </a:pPr>
            <a:r>
              <a:rPr lang="en-US" sz="2000" b="1" i="1" dirty="0"/>
              <a:t>Why do we do this?</a:t>
            </a:r>
          </a:p>
          <a:p>
            <a:pPr marL="0" indent="0">
              <a:buNone/>
            </a:pPr>
            <a:endParaRPr lang="en-US" sz="2000" dirty="0"/>
          </a:p>
          <a:p>
            <a:pPr marL="0" indent="0">
              <a:buNone/>
            </a:pPr>
            <a:r>
              <a:rPr lang="en-US" sz="2000" dirty="0"/>
              <a:t>We now have the ability to officially test our </a:t>
            </a:r>
          </a:p>
          <a:p>
            <a:pPr marL="0" indent="0">
              <a:buNone/>
            </a:pPr>
            <a:r>
              <a:rPr lang="en-US" sz="2000" dirty="0"/>
              <a:t>applications on a real life phone! And for us to be</a:t>
            </a:r>
          </a:p>
          <a:p>
            <a:pPr marL="0" indent="0">
              <a:buNone/>
            </a:pPr>
            <a:r>
              <a:rPr lang="en-US" sz="2000" dirty="0"/>
              <a:t>able to make changes to this applications and those changes</a:t>
            </a:r>
          </a:p>
          <a:p>
            <a:pPr marL="0" indent="0">
              <a:buNone/>
            </a:pPr>
            <a:r>
              <a:rPr lang="en-US" sz="2000" dirty="0"/>
              <a:t>to be immediately reflected! Congratulations!!!!!!</a:t>
            </a:r>
          </a:p>
        </p:txBody>
      </p:sp>
      <p:pic>
        <p:nvPicPr>
          <p:cNvPr id="7" name="Picture 6" descr="Text&#10;&#10;Description automatically generated">
            <a:extLst>
              <a:ext uri="{FF2B5EF4-FFF2-40B4-BE49-F238E27FC236}">
                <a16:creationId xmlns:a16="http://schemas.microsoft.com/office/drawing/2014/main" id="{2592908E-C8BA-497A-A84B-34E86712B545}"/>
              </a:ext>
            </a:extLst>
          </p:cNvPr>
          <p:cNvPicPr>
            <a:picLocks noChangeAspect="1"/>
          </p:cNvPicPr>
          <p:nvPr/>
        </p:nvPicPr>
        <p:blipFill>
          <a:blip r:embed="rId3"/>
          <a:stretch>
            <a:fillRect/>
          </a:stretch>
        </p:blipFill>
        <p:spPr>
          <a:xfrm>
            <a:off x="7300570" y="4234292"/>
            <a:ext cx="4275085" cy="2397032"/>
          </a:xfrm>
          <a:prstGeom prst="rect">
            <a:avLst/>
          </a:prstGeom>
        </p:spPr>
      </p:pic>
    </p:spTree>
    <p:extLst>
      <p:ext uri="{BB962C8B-B14F-4D97-AF65-F5344CB8AC3E}">
        <p14:creationId xmlns:p14="http://schemas.microsoft.com/office/powerpoint/2010/main" val="3822265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fontScale="90000"/>
          </a:bodyPr>
          <a:lstStyle/>
          <a:p>
            <a:pPr algn="ctr"/>
            <a:r>
              <a:rPr lang="en-US" dirty="0"/>
              <a:t>WINDOWS INSTRUCTIONS</a:t>
            </a:r>
            <a:br>
              <a:rPr lang="en-US" dirty="0"/>
            </a:br>
            <a:r>
              <a:rPr lang="en-US" dirty="0"/>
              <a:t>AFTER EVERYTHING IS SET UP FOREVER…</a:t>
            </a:r>
            <a:br>
              <a:rPr lang="en-US" sz="3600" dirty="0"/>
            </a:b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799" y="2103120"/>
            <a:ext cx="10791967" cy="3849624"/>
          </a:xfrm>
        </p:spPr>
        <p:txBody>
          <a:bodyPr>
            <a:normAutofit fontScale="92500" lnSpcReduction="20000"/>
          </a:bodyPr>
          <a:lstStyle/>
          <a:p>
            <a:pPr marL="0" indent="0">
              <a:buNone/>
            </a:pPr>
            <a:r>
              <a:rPr lang="en-US" sz="2000" dirty="0"/>
              <a:t>The above was long and arduous, but thankfully is more or less a one-time thing. Moving forward, if you wanted to run this project again, you would just do the following:</a:t>
            </a:r>
          </a:p>
          <a:p>
            <a:pPr marL="0" indent="0">
              <a:buNone/>
            </a:pPr>
            <a:endParaRPr lang="en-US" sz="2000" dirty="0"/>
          </a:p>
          <a:p>
            <a:pPr marL="457200" indent="-457200">
              <a:buFont typeface="+mj-lt"/>
              <a:buAutoNum type="arabicPeriod"/>
            </a:pPr>
            <a:r>
              <a:rPr lang="en-US" sz="2000" dirty="0"/>
              <a:t>Navigate to the project directory in </a:t>
            </a:r>
            <a:r>
              <a:rPr lang="en-US" sz="2000" dirty="0" err="1"/>
              <a:t>GitBash</a:t>
            </a:r>
            <a:r>
              <a:rPr lang="en-US" sz="2000" dirty="0"/>
              <a:t> (making sure you are in the folder that has “</a:t>
            </a:r>
            <a:r>
              <a:rPr lang="en-US" sz="2000" dirty="0" err="1"/>
              <a:t>package.json</a:t>
            </a:r>
            <a:r>
              <a:rPr lang="en-US" sz="2000" dirty="0"/>
              <a:t>”)</a:t>
            </a:r>
          </a:p>
          <a:p>
            <a:pPr marL="457200" indent="-457200">
              <a:buFont typeface="+mj-lt"/>
              <a:buAutoNum type="arabicPeriod"/>
            </a:pPr>
            <a:r>
              <a:rPr lang="en-US" sz="2000" dirty="0"/>
              <a:t>Type </a:t>
            </a:r>
            <a:r>
              <a:rPr lang="en-US" sz="2000" dirty="0">
                <a:latin typeface="Consolas" panose="020B0609020204030204" pitchFamily="49" charset="0"/>
              </a:rPr>
              <a:t>npm start</a:t>
            </a:r>
          </a:p>
          <a:p>
            <a:pPr marL="457200" indent="-457200">
              <a:buFont typeface="+mj-lt"/>
              <a:buAutoNum type="arabicPeriod"/>
            </a:pPr>
            <a:r>
              <a:rPr lang="en-US" sz="2000" dirty="0"/>
              <a:t>Open </a:t>
            </a:r>
            <a:r>
              <a:rPr lang="en-US" sz="2000" dirty="0">
                <a:latin typeface="Consolas" panose="020B0609020204030204" pitchFamily="49" charset="0"/>
              </a:rPr>
              <a:t>localhost:19002 </a:t>
            </a:r>
            <a:r>
              <a:rPr lang="en-US" sz="2000" dirty="0"/>
              <a:t>in a web browser</a:t>
            </a:r>
          </a:p>
          <a:p>
            <a:pPr marL="457200" indent="-457200">
              <a:buFont typeface="+mj-lt"/>
              <a:buAutoNum type="arabicPeriod"/>
            </a:pPr>
            <a:r>
              <a:rPr lang="en-US" sz="2000" dirty="0"/>
              <a:t>Scan the QR code from the webpage using your phone’s camera/the Expo App.</a:t>
            </a:r>
          </a:p>
          <a:p>
            <a:pPr marL="0" indent="0">
              <a:buNone/>
            </a:pPr>
            <a:endParaRPr lang="en-US" sz="2000" dirty="0"/>
          </a:p>
          <a:p>
            <a:pPr marL="0" indent="0" algn="ctr">
              <a:buNone/>
            </a:pPr>
            <a:r>
              <a:rPr lang="en-US" sz="2000" dirty="0"/>
              <a:t>See? Hardly a pain at all!</a:t>
            </a:r>
          </a:p>
          <a:p>
            <a:pPr marL="0" indent="0">
              <a:buNone/>
            </a:pPr>
            <a:endParaRPr lang="en-US" sz="2000" b="1" i="1" dirty="0"/>
          </a:p>
        </p:txBody>
      </p:sp>
    </p:spTree>
    <p:extLst>
      <p:ext uri="{BB962C8B-B14F-4D97-AF65-F5344CB8AC3E}">
        <p14:creationId xmlns:p14="http://schemas.microsoft.com/office/powerpoint/2010/main" val="348594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pPr algn="ctr"/>
            <a:r>
              <a:rPr lang="en-US" dirty="0"/>
              <a:t>MAC INSTRUCTIONS</a:t>
            </a:r>
            <a:br>
              <a:rPr lang="en-US" dirty="0"/>
            </a:br>
            <a:r>
              <a:rPr lang="en-US" dirty="0"/>
              <a:t>(high level)</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85000" lnSpcReduction="20000"/>
          </a:bodyPr>
          <a:lstStyle/>
          <a:p>
            <a:pPr marL="457200" indent="-457200">
              <a:buFont typeface="+mj-lt"/>
              <a:buAutoNum type="arabicPeriod"/>
            </a:pPr>
            <a:r>
              <a:rPr lang="en-US" sz="2000" dirty="0"/>
              <a:t>Install Node</a:t>
            </a:r>
          </a:p>
          <a:p>
            <a:pPr marL="457200" indent="-457200">
              <a:buFont typeface="+mj-lt"/>
              <a:buAutoNum type="arabicPeriod"/>
            </a:pPr>
            <a:r>
              <a:rPr lang="en-US" sz="2000" dirty="0"/>
              <a:t>Download the boilerplate code zip file from Moodle</a:t>
            </a:r>
          </a:p>
          <a:p>
            <a:pPr marL="457200" indent="-457200">
              <a:buFont typeface="+mj-lt"/>
              <a:buAutoNum type="arabicPeriod"/>
            </a:pPr>
            <a:r>
              <a:rPr lang="en-US" sz="2000" dirty="0"/>
              <a:t>Open your Terminal and navigate to where you downloaded the starter code</a:t>
            </a:r>
          </a:p>
          <a:p>
            <a:pPr marL="457200" indent="-457200">
              <a:buFont typeface="+mj-lt"/>
              <a:buAutoNum type="arabicPeriod"/>
            </a:pPr>
            <a:r>
              <a:rPr lang="en-US" sz="2000" dirty="0"/>
              <a:t>Install the things specified in the sample project</a:t>
            </a:r>
          </a:p>
          <a:p>
            <a:pPr marL="457200" indent="-457200">
              <a:buFont typeface="+mj-lt"/>
              <a:buAutoNum type="arabicPeriod"/>
            </a:pPr>
            <a:r>
              <a:rPr lang="en-US" sz="2000" dirty="0"/>
              <a:t>Attempt to start the React Native Bundler (Metro Bundler)</a:t>
            </a:r>
          </a:p>
          <a:p>
            <a:pPr marL="457200" indent="-457200">
              <a:buFont typeface="+mj-lt"/>
              <a:buAutoNum type="arabicPeriod"/>
            </a:pPr>
            <a:r>
              <a:rPr lang="en-US" sz="2000" dirty="0"/>
              <a:t>Things to try if Step #5 doesn’t go well.</a:t>
            </a:r>
          </a:p>
          <a:p>
            <a:pPr marL="457200" indent="-457200">
              <a:buFont typeface="+mj-lt"/>
              <a:buAutoNum type="arabicPeriod"/>
            </a:pPr>
            <a:r>
              <a:rPr lang="en-US" sz="2000" dirty="0"/>
              <a:t>Open Metro Bundler</a:t>
            </a:r>
          </a:p>
          <a:p>
            <a:pPr marL="457200" indent="-457200">
              <a:buFont typeface="+mj-lt"/>
              <a:buAutoNum type="arabicPeriod"/>
            </a:pPr>
            <a:r>
              <a:rPr lang="en-US" sz="2000" dirty="0"/>
              <a:t>Download and install Expo on your physical mobile device.</a:t>
            </a:r>
          </a:p>
          <a:p>
            <a:pPr marL="457200" indent="-457200">
              <a:buFont typeface="+mj-lt"/>
              <a:buAutoNum type="arabicPeriod"/>
            </a:pPr>
            <a:r>
              <a:rPr lang="en-US" sz="2000" dirty="0"/>
              <a:t>Run code on our physical mobile device!</a:t>
            </a:r>
          </a:p>
          <a:p>
            <a:pPr marL="457200" indent="-457200">
              <a:buFont typeface="+mj-lt"/>
              <a:buAutoNum type="arabicPeriod"/>
            </a:pPr>
            <a:r>
              <a:rPr lang="en-US" sz="2000" dirty="0"/>
              <a:t>Delight in the responsiveness of it all!</a:t>
            </a:r>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444121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pPr algn="ctr"/>
            <a:r>
              <a:rPr lang="en-US" dirty="0"/>
              <a:t>MAC INSTRUCTIONS</a:t>
            </a:r>
            <a:br>
              <a:rPr lang="en-US" dirty="0"/>
            </a:br>
            <a:r>
              <a:rPr lang="en-US" dirty="0"/>
              <a:t>Step 1: Install Node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77500" lnSpcReduction="20000"/>
          </a:bodyPr>
          <a:lstStyle/>
          <a:p>
            <a:pPr marL="457200" indent="-457200">
              <a:buFont typeface="+mj-lt"/>
              <a:buAutoNum type="arabicPeriod"/>
            </a:pPr>
            <a:r>
              <a:rPr lang="en-US" sz="2000" dirty="0"/>
              <a:t>Go here: </a:t>
            </a:r>
            <a:r>
              <a:rPr lang="en-US" sz="2000" dirty="0">
                <a:hlinkClick r:id="rId2"/>
              </a:rPr>
              <a:t>https://nodejs.org/en/download/</a:t>
            </a:r>
            <a:endParaRPr lang="en-US" sz="2000" dirty="0"/>
          </a:p>
          <a:p>
            <a:pPr marL="457200" indent="-457200">
              <a:buFont typeface="+mj-lt"/>
              <a:buAutoNum type="arabicPeriod"/>
            </a:pPr>
            <a:r>
              <a:rPr lang="en-US" sz="2000" dirty="0"/>
              <a:t>Download the LTS (Long Term Support) Version of Node on the computer you are planning on programming on.</a:t>
            </a:r>
          </a:p>
          <a:p>
            <a:pPr marL="457200" indent="-457200">
              <a:buFont typeface="+mj-lt"/>
              <a:buAutoNum type="arabicPeriod"/>
            </a:pPr>
            <a:r>
              <a:rPr lang="en-US" sz="2000" dirty="0"/>
              <a:t>After you download it , install it.</a:t>
            </a:r>
          </a:p>
          <a:p>
            <a:pPr marL="0" indent="0">
              <a:buNone/>
            </a:pPr>
            <a:endParaRPr lang="en-US" sz="2000" dirty="0"/>
          </a:p>
          <a:p>
            <a:pPr marL="0" indent="0">
              <a:buNone/>
            </a:pPr>
            <a:r>
              <a:rPr lang="en-US" sz="2000" b="1" i="1" dirty="0"/>
              <a:t>Why do we do this?</a:t>
            </a:r>
          </a:p>
          <a:p>
            <a:pPr marL="0" indent="0">
              <a:buNone/>
            </a:pPr>
            <a:endParaRPr lang="en-US" sz="2000" dirty="0"/>
          </a:p>
          <a:p>
            <a:pPr marL="0" indent="0">
              <a:buNone/>
            </a:pPr>
            <a:r>
              <a:rPr lang="en-US" sz="2000" dirty="0"/>
              <a:t>This will give us access to “npm” the </a:t>
            </a:r>
          </a:p>
          <a:p>
            <a:pPr marL="0" indent="0">
              <a:buNone/>
            </a:pPr>
            <a:r>
              <a:rPr lang="en-US" sz="2000" dirty="0"/>
              <a:t>“Node Package Manager” – which will make it</a:t>
            </a:r>
          </a:p>
          <a:p>
            <a:pPr marL="0" indent="0">
              <a:buNone/>
            </a:pPr>
            <a:r>
              <a:rPr lang="en-US" sz="2000" dirty="0"/>
              <a:t>easy to download, install, and update lots of</a:t>
            </a:r>
          </a:p>
          <a:p>
            <a:pPr marL="0" indent="0">
              <a:buNone/>
            </a:pPr>
            <a:r>
              <a:rPr lang="en-US" sz="2000" dirty="0"/>
              <a:t>JavaScript libraries, which we’ll be depending on!</a:t>
            </a:r>
          </a:p>
          <a:p>
            <a:pPr marL="457200" indent="-457200">
              <a:buFont typeface="+mj-lt"/>
              <a:buAutoNum type="arabicPeriod"/>
            </a:pPr>
            <a:endParaRPr lang="en-US" sz="2000" dirty="0"/>
          </a:p>
          <a:p>
            <a:endParaRPr lang="en-US" sz="2000" dirty="0"/>
          </a:p>
        </p:txBody>
      </p:sp>
      <p:pic>
        <p:nvPicPr>
          <p:cNvPr id="6" name="Picture 5" descr="Diagram&#10;&#10;Description automatically generated">
            <a:extLst>
              <a:ext uri="{FF2B5EF4-FFF2-40B4-BE49-F238E27FC236}">
                <a16:creationId xmlns:a16="http://schemas.microsoft.com/office/drawing/2014/main" id="{1DD9D9E8-EC98-564F-837C-26E3A05DB522}"/>
              </a:ext>
            </a:extLst>
          </p:cNvPr>
          <p:cNvPicPr>
            <a:picLocks noChangeAspect="1"/>
          </p:cNvPicPr>
          <p:nvPr/>
        </p:nvPicPr>
        <p:blipFill>
          <a:blip r:embed="rId3"/>
          <a:stretch>
            <a:fillRect/>
          </a:stretch>
        </p:blipFill>
        <p:spPr>
          <a:xfrm>
            <a:off x="6096000" y="3429000"/>
            <a:ext cx="6095999" cy="3093834"/>
          </a:xfrm>
          <a:prstGeom prst="rect">
            <a:avLst/>
          </a:prstGeom>
        </p:spPr>
      </p:pic>
    </p:spTree>
    <p:extLst>
      <p:ext uri="{BB962C8B-B14F-4D97-AF65-F5344CB8AC3E}">
        <p14:creationId xmlns:p14="http://schemas.microsoft.com/office/powerpoint/2010/main" val="3093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pPr algn="ctr"/>
            <a:r>
              <a:rPr lang="en-US" dirty="0"/>
              <a:t>MAC INSTRUCTIONS</a:t>
            </a:r>
            <a:br>
              <a:rPr lang="en-US" dirty="0"/>
            </a:br>
            <a:r>
              <a:rPr lang="en-US" dirty="0"/>
              <a:t>Step 2: Download Boilerplate Project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55000" lnSpcReduction="20000"/>
          </a:bodyPr>
          <a:lstStyle/>
          <a:p>
            <a:pPr marL="457200" indent="-457200">
              <a:buFont typeface="+mj-lt"/>
              <a:buAutoNum type="arabicPeriod"/>
            </a:pPr>
            <a:r>
              <a:rPr lang="en-US" sz="2000" dirty="0"/>
              <a:t>Go to the course Moodle Page, scroll down to “Homework Descriptions and Submissions”</a:t>
            </a:r>
          </a:p>
          <a:p>
            <a:pPr marL="457200" indent="-457200">
              <a:buFont typeface="+mj-lt"/>
              <a:buAutoNum type="arabicPeriod"/>
            </a:pPr>
            <a:r>
              <a:rPr lang="en-US" sz="2000" dirty="0"/>
              <a:t>Click on “Homework One – Hello Mobile World!” </a:t>
            </a:r>
          </a:p>
          <a:p>
            <a:pPr marL="457200" indent="-457200">
              <a:buFont typeface="+mj-lt"/>
              <a:buAutoNum type="arabicPeriod"/>
            </a:pPr>
            <a:r>
              <a:rPr lang="en-US" sz="2000" dirty="0"/>
              <a:t>Click on “rn-starter.zip”</a:t>
            </a:r>
          </a:p>
          <a:p>
            <a:pPr marL="457200" indent="-457200">
              <a:buFont typeface="+mj-lt"/>
              <a:buAutoNum type="arabicPeriod"/>
            </a:pPr>
            <a:r>
              <a:rPr lang="en-US" sz="2000" dirty="0"/>
              <a:t>Download it onto your computer at “</a:t>
            </a:r>
            <a:r>
              <a:rPr lang="en-US" sz="2000" dirty="0">
                <a:latin typeface="Consolas" panose="020B0609020204030204" pitchFamily="49" charset="0"/>
                <a:cs typeface="Consolas" panose="020B0609020204030204" pitchFamily="49" charset="0"/>
              </a:rPr>
              <a:t>Users/YOUR_USER_NAME</a:t>
            </a:r>
            <a:r>
              <a:rPr lang="en-US" sz="2000" dirty="0"/>
              <a:t>” (so, for me, that would be </a:t>
            </a:r>
            <a:r>
              <a:rPr lang="en-US" sz="2000" dirty="0">
                <a:latin typeface="Consolas" panose="020B0609020204030204" pitchFamily="49" charset="0"/>
                <a:cs typeface="Consolas" panose="020B0609020204030204" pitchFamily="49" charset="0"/>
              </a:rPr>
              <a:t>/Users/ben</a:t>
            </a:r>
          </a:p>
          <a:p>
            <a:pPr marL="457200" indent="-457200">
              <a:buFont typeface="+mj-lt"/>
              <a:buAutoNum type="arabicPeriod"/>
            </a:pPr>
            <a:r>
              <a:rPr lang="en-US" sz="2000" dirty="0"/>
              <a:t>Extract the zip file.</a:t>
            </a:r>
          </a:p>
          <a:p>
            <a:pPr marL="0" indent="0">
              <a:buNone/>
            </a:pPr>
            <a:endParaRPr lang="en-US" sz="2000" b="1" i="1" dirty="0"/>
          </a:p>
          <a:p>
            <a:pPr marL="0" indent="0">
              <a:buNone/>
            </a:pPr>
            <a:r>
              <a:rPr lang="en-US" sz="2000" b="1" i="1" dirty="0"/>
              <a:t>Why do we do this?</a:t>
            </a:r>
            <a:endParaRPr lang="en-US" sz="2000" dirty="0"/>
          </a:p>
          <a:p>
            <a:pPr marL="0" indent="0">
              <a:buNone/>
            </a:pPr>
            <a:r>
              <a:rPr lang="en-US" sz="2000" dirty="0"/>
              <a:t>Someday we’ll make projects from scratch. To get</a:t>
            </a:r>
          </a:p>
          <a:p>
            <a:pPr marL="0" indent="0">
              <a:buNone/>
            </a:pPr>
            <a:r>
              <a:rPr lang="en-US" sz="2000" dirty="0"/>
              <a:t>things started more quickly, we’re using a starter project</a:t>
            </a:r>
          </a:p>
          <a:p>
            <a:pPr marL="0" indent="0">
              <a:buNone/>
            </a:pPr>
            <a:r>
              <a:rPr lang="en-US" sz="2000" dirty="0"/>
              <a:t>made by react native developer Stephen Girder. We save it in our</a:t>
            </a:r>
          </a:p>
          <a:p>
            <a:pPr marL="0" indent="0">
              <a:buNone/>
            </a:pPr>
            <a:r>
              <a:rPr lang="en-US" sz="2000" dirty="0"/>
              <a:t>Users directory because React Native and Expo sometimes have issues</a:t>
            </a:r>
          </a:p>
          <a:p>
            <a:pPr marL="0" indent="0">
              <a:buNone/>
            </a:pPr>
            <a:r>
              <a:rPr lang="en-US" sz="2000" dirty="0"/>
              <a:t>inside of Desktop, Downloads, or Documents directories, or cloud based</a:t>
            </a:r>
          </a:p>
          <a:p>
            <a:pPr marL="0" indent="0">
              <a:buNone/>
            </a:pPr>
            <a:r>
              <a:rPr lang="en-US" sz="2000" dirty="0"/>
              <a:t>directories like Google Drive or Dropbox. </a:t>
            </a:r>
          </a:p>
        </p:txBody>
      </p:sp>
      <p:pic>
        <p:nvPicPr>
          <p:cNvPr id="5" name="Picture 4" descr="Graphical user interface, text, application&#10;&#10;Description automatically generated">
            <a:extLst>
              <a:ext uri="{FF2B5EF4-FFF2-40B4-BE49-F238E27FC236}">
                <a16:creationId xmlns:a16="http://schemas.microsoft.com/office/drawing/2014/main" id="{969B4AFE-E572-4D3D-A4B5-E18E03677A6C}"/>
              </a:ext>
            </a:extLst>
          </p:cNvPr>
          <p:cNvPicPr>
            <a:picLocks noChangeAspect="1"/>
          </p:cNvPicPr>
          <p:nvPr/>
        </p:nvPicPr>
        <p:blipFill>
          <a:blip r:embed="rId2"/>
          <a:stretch>
            <a:fillRect/>
          </a:stretch>
        </p:blipFill>
        <p:spPr>
          <a:xfrm>
            <a:off x="9158631" y="2014194"/>
            <a:ext cx="2646952" cy="69959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9E6D969C-7682-4B36-8D01-C1C390BBF7C9}"/>
              </a:ext>
            </a:extLst>
          </p:cNvPr>
          <p:cNvPicPr>
            <a:picLocks noChangeAspect="1"/>
          </p:cNvPicPr>
          <p:nvPr/>
        </p:nvPicPr>
        <p:blipFill>
          <a:blip r:embed="rId3"/>
          <a:stretch>
            <a:fillRect/>
          </a:stretch>
        </p:blipFill>
        <p:spPr>
          <a:xfrm>
            <a:off x="7454190" y="3722032"/>
            <a:ext cx="4483066" cy="2717914"/>
          </a:xfrm>
          <a:prstGeom prst="rect">
            <a:avLst/>
          </a:prstGeom>
        </p:spPr>
      </p:pic>
    </p:spTree>
    <p:extLst>
      <p:ext uri="{BB962C8B-B14F-4D97-AF65-F5344CB8AC3E}">
        <p14:creationId xmlns:p14="http://schemas.microsoft.com/office/powerpoint/2010/main" val="1256754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pPr algn="ctr"/>
            <a:r>
              <a:rPr lang="en-US" dirty="0"/>
              <a:t>MAC INSTRUCTIONS</a:t>
            </a:r>
            <a:br>
              <a:rPr lang="en-US" dirty="0"/>
            </a:br>
            <a:r>
              <a:rPr lang="en-US" dirty="0"/>
              <a:t>Step 3: Open Terminal at Boiler Plate Project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85000" lnSpcReduction="20000"/>
          </a:bodyPr>
          <a:lstStyle/>
          <a:p>
            <a:pPr marL="457200" indent="-457200">
              <a:buFont typeface="+mj-lt"/>
              <a:buAutoNum type="arabicPeriod"/>
            </a:pPr>
            <a:r>
              <a:rPr lang="en-US" sz="2000" dirty="0"/>
              <a:t>Open System Preferences</a:t>
            </a:r>
          </a:p>
          <a:p>
            <a:pPr marL="457200" indent="-457200">
              <a:buFont typeface="+mj-lt"/>
              <a:buAutoNum type="arabicPeriod"/>
            </a:pPr>
            <a:r>
              <a:rPr lang="en-US" sz="2000" dirty="0"/>
              <a:t>Click on Keyboard</a:t>
            </a:r>
          </a:p>
          <a:p>
            <a:pPr marL="457200" indent="-457200">
              <a:buFont typeface="+mj-lt"/>
              <a:buAutoNum type="arabicPeriod"/>
            </a:pPr>
            <a:r>
              <a:rPr lang="en-US" sz="2000" dirty="0"/>
              <a:t>Click on the “Shortcuts” Tab along the top</a:t>
            </a:r>
          </a:p>
          <a:p>
            <a:pPr marL="457200" indent="-457200">
              <a:buFont typeface="+mj-lt"/>
              <a:buAutoNum type="arabicPeriod"/>
            </a:pPr>
            <a:r>
              <a:rPr lang="en-US" sz="2000" dirty="0"/>
              <a:t>Click on “Services” along the left</a:t>
            </a:r>
          </a:p>
          <a:p>
            <a:pPr marL="457200" indent="-457200">
              <a:buFont typeface="+mj-lt"/>
              <a:buAutoNum type="arabicPeriod"/>
            </a:pPr>
            <a:r>
              <a:rPr lang="en-US" sz="2000" dirty="0"/>
              <a:t>Scroll down to  “Files and Folders”</a:t>
            </a:r>
          </a:p>
          <a:p>
            <a:pPr marL="457200" indent="-457200">
              <a:buFont typeface="+mj-lt"/>
              <a:buAutoNum type="arabicPeriod"/>
            </a:pPr>
            <a:r>
              <a:rPr lang="en-US" sz="2000" dirty="0"/>
              <a:t>Make sure “New Terminal at Folder” and “New Terminal Tab at Folder” are checked</a:t>
            </a:r>
          </a:p>
          <a:p>
            <a:pPr marL="457200" indent="-457200">
              <a:buFont typeface="+mj-lt"/>
              <a:buAutoNum type="arabicPeriod"/>
            </a:pPr>
            <a:r>
              <a:rPr lang="en-US" sz="2000" dirty="0"/>
              <a:t>Open Finder</a:t>
            </a:r>
          </a:p>
          <a:p>
            <a:pPr marL="457200" indent="-457200">
              <a:buFont typeface="+mj-lt"/>
              <a:buAutoNum type="arabicPeriod"/>
            </a:pPr>
            <a:r>
              <a:rPr lang="en-US" sz="2000" dirty="0"/>
              <a:t>Navigate to your User Directory</a:t>
            </a:r>
          </a:p>
          <a:p>
            <a:pPr marL="457200" indent="-457200">
              <a:buFont typeface="+mj-lt"/>
              <a:buAutoNum type="arabicPeriod"/>
            </a:pPr>
            <a:r>
              <a:rPr lang="en-US" sz="2000" dirty="0"/>
              <a:t>Right click on the unzipped </a:t>
            </a:r>
            <a:r>
              <a:rPr lang="en-US" sz="2000" dirty="0" err="1"/>
              <a:t>rn</a:t>
            </a:r>
            <a:r>
              <a:rPr lang="en-US" sz="2000" dirty="0"/>
              <a:t>-starter folder</a:t>
            </a:r>
          </a:p>
          <a:p>
            <a:pPr marL="457200" indent="-457200">
              <a:buFont typeface="+mj-lt"/>
              <a:buAutoNum type="arabicPeriod"/>
            </a:pPr>
            <a:r>
              <a:rPr lang="en-US" sz="2000" dirty="0"/>
              <a:t>Click  ”New Terminal at Folder” (probably close to the bottom.</a:t>
            </a:r>
          </a:p>
          <a:p>
            <a:pPr marL="0" indent="0">
              <a:buNone/>
            </a:pPr>
            <a:endParaRPr lang="en-US" sz="2000" b="1" i="1" dirty="0"/>
          </a:p>
        </p:txBody>
      </p:sp>
      <p:sp>
        <p:nvSpPr>
          <p:cNvPr id="4" name="TextBox 3">
            <a:extLst>
              <a:ext uri="{FF2B5EF4-FFF2-40B4-BE49-F238E27FC236}">
                <a16:creationId xmlns:a16="http://schemas.microsoft.com/office/drawing/2014/main" id="{0E69AFF3-D285-1B48-90EF-1DC188CC3F42}"/>
              </a:ext>
            </a:extLst>
          </p:cNvPr>
          <p:cNvSpPr txBox="1"/>
          <p:nvPr/>
        </p:nvSpPr>
        <p:spPr>
          <a:xfrm>
            <a:off x="307731" y="345032"/>
            <a:ext cx="3763108" cy="1200329"/>
          </a:xfrm>
          <a:prstGeom prst="rect">
            <a:avLst/>
          </a:prstGeom>
          <a:noFill/>
        </p:spPr>
        <p:txBody>
          <a:bodyPr wrap="square" rtlCol="0">
            <a:spAutoFit/>
          </a:bodyPr>
          <a:lstStyle/>
          <a:p>
            <a:r>
              <a:rPr lang="en-US" sz="800" b="1" i="1" dirty="0"/>
              <a:t>Helpful Terminal Commands:</a:t>
            </a:r>
            <a:endParaRPr lang="en-US" sz="800" dirty="0"/>
          </a:p>
          <a:p>
            <a:r>
              <a:rPr lang="en-US" sz="800" dirty="0">
                <a:latin typeface="Consolas" panose="020B0609020204030204" pitchFamily="49" charset="0"/>
              </a:rPr>
              <a:t>ls</a:t>
            </a:r>
            <a:r>
              <a:rPr lang="en-US" sz="800" dirty="0"/>
              <a:t> – “list” – lists all files/folders in the current directory</a:t>
            </a:r>
          </a:p>
          <a:p>
            <a:r>
              <a:rPr lang="en-US" sz="800" dirty="0">
                <a:latin typeface="Consolas" panose="020B0609020204030204" pitchFamily="49" charset="0"/>
              </a:rPr>
              <a:t>cd</a:t>
            </a:r>
            <a:r>
              <a:rPr lang="en-US" sz="800" dirty="0"/>
              <a:t> – “change directory” move to the specified directory</a:t>
            </a:r>
          </a:p>
          <a:p>
            <a:r>
              <a:rPr lang="en-US" sz="800" dirty="0"/>
              <a:t>. – “the current directory”</a:t>
            </a:r>
          </a:p>
          <a:p>
            <a:r>
              <a:rPr lang="en-US" sz="800" dirty="0"/>
              <a:t>.. – “up one directory”</a:t>
            </a:r>
          </a:p>
          <a:p>
            <a:r>
              <a:rPr lang="en-US" sz="800" dirty="0"/>
              <a:t>So, for example the command: </a:t>
            </a:r>
          </a:p>
          <a:p>
            <a:r>
              <a:rPr lang="en-US" sz="800" dirty="0">
                <a:latin typeface="Consolas" panose="020B0609020204030204" pitchFamily="49" charset="0"/>
              </a:rPr>
              <a:t>	cd ..</a:t>
            </a:r>
          </a:p>
          <a:p>
            <a:r>
              <a:rPr lang="en-US" sz="800" dirty="0"/>
              <a:t>Would move you “up” one directory.</a:t>
            </a:r>
          </a:p>
          <a:p>
            <a:endParaRPr lang="en-US" sz="800" dirty="0"/>
          </a:p>
        </p:txBody>
      </p:sp>
      <p:pic>
        <p:nvPicPr>
          <p:cNvPr id="7" name="Picture 6" descr="Graphical user interface, application&#10;&#10;Description automatically generated">
            <a:extLst>
              <a:ext uri="{FF2B5EF4-FFF2-40B4-BE49-F238E27FC236}">
                <a16:creationId xmlns:a16="http://schemas.microsoft.com/office/drawing/2014/main" id="{8F9DC9A7-135C-5842-BDE5-533C0BFF838C}"/>
              </a:ext>
            </a:extLst>
          </p:cNvPr>
          <p:cNvPicPr>
            <a:picLocks noChangeAspect="1"/>
          </p:cNvPicPr>
          <p:nvPr/>
        </p:nvPicPr>
        <p:blipFill>
          <a:blip r:embed="rId3"/>
          <a:stretch>
            <a:fillRect/>
          </a:stretch>
        </p:blipFill>
        <p:spPr>
          <a:xfrm>
            <a:off x="10240326" y="0"/>
            <a:ext cx="1950983" cy="1545361"/>
          </a:xfrm>
          <a:prstGeom prst="rect">
            <a:avLst/>
          </a:prstGeom>
        </p:spPr>
      </p:pic>
      <p:pic>
        <p:nvPicPr>
          <p:cNvPr id="10" name="Picture 9">
            <a:extLst>
              <a:ext uri="{FF2B5EF4-FFF2-40B4-BE49-F238E27FC236}">
                <a16:creationId xmlns:a16="http://schemas.microsoft.com/office/drawing/2014/main" id="{DA206E28-FC81-A549-9EB2-4EC1B04C3573}"/>
              </a:ext>
            </a:extLst>
          </p:cNvPr>
          <p:cNvPicPr>
            <a:picLocks noChangeAspect="1"/>
          </p:cNvPicPr>
          <p:nvPr/>
        </p:nvPicPr>
        <p:blipFill>
          <a:blip r:embed="rId4"/>
          <a:stretch>
            <a:fillRect/>
          </a:stretch>
        </p:blipFill>
        <p:spPr>
          <a:xfrm>
            <a:off x="10540618" y="1545361"/>
            <a:ext cx="1651382" cy="2779461"/>
          </a:xfrm>
          <a:prstGeom prst="rect">
            <a:avLst/>
          </a:prstGeom>
        </p:spPr>
      </p:pic>
      <p:pic>
        <p:nvPicPr>
          <p:cNvPr id="12" name="Picture 11" descr="Text&#10;&#10;Description automatically generated">
            <a:extLst>
              <a:ext uri="{FF2B5EF4-FFF2-40B4-BE49-F238E27FC236}">
                <a16:creationId xmlns:a16="http://schemas.microsoft.com/office/drawing/2014/main" id="{EC891215-35AC-E94F-90D6-0864790D966D}"/>
              </a:ext>
            </a:extLst>
          </p:cNvPr>
          <p:cNvPicPr>
            <a:picLocks noChangeAspect="1"/>
          </p:cNvPicPr>
          <p:nvPr/>
        </p:nvPicPr>
        <p:blipFill>
          <a:blip r:embed="rId5"/>
          <a:stretch>
            <a:fillRect/>
          </a:stretch>
        </p:blipFill>
        <p:spPr>
          <a:xfrm>
            <a:off x="8962208" y="4558974"/>
            <a:ext cx="3156819" cy="2006794"/>
          </a:xfrm>
          <a:prstGeom prst="rect">
            <a:avLst/>
          </a:prstGeom>
        </p:spPr>
      </p:pic>
    </p:spTree>
    <p:extLst>
      <p:ext uri="{BB962C8B-B14F-4D97-AF65-F5344CB8AC3E}">
        <p14:creationId xmlns:p14="http://schemas.microsoft.com/office/powerpoint/2010/main" val="2336149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r>
              <a:rPr lang="en-US" dirty="0"/>
              <a:t>By Hook or By Crook, Let’s Get Everything Set Up</a:t>
            </a:r>
          </a:p>
        </p:txBody>
      </p:sp>
      <p:sp>
        <p:nvSpPr>
          <p:cNvPr id="3" name="Content Placeholder 2">
            <a:extLst>
              <a:ext uri="{FF2B5EF4-FFF2-40B4-BE49-F238E27FC236}">
                <a16:creationId xmlns:a16="http://schemas.microsoft.com/office/drawing/2014/main" id="{DFCF285A-C920-AC4A-95DC-D1BBF5ABB2D8}"/>
              </a:ext>
            </a:extLst>
          </p:cNvPr>
          <p:cNvSpPr>
            <a:spLocks noGrp="1"/>
          </p:cNvSpPr>
          <p:nvPr>
            <p:ph idx="1"/>
          </p:nvPr>
        </p:nvSpPr>
        <p:spPr>
          <a:xfrm>
            <a:off x="1066800" y="2103120"/>
            <a:ext cx="10058400" cy="3849624"/>
          </a:xfrm>
        </p:spPr>
        <p:txBody>
          <a:bodyPr>
            <a:normAutofit/>
          </a:bodyPr>
          <a:lstStyle/>
          <a:p>
            <a:pPr marL="0" indent="0" algn="ctr">
              <a:buNone/>
            </a:pPr>
            <a:r>
              <a:rPr lang="en-US" sz="2000" dirty="0"/>
              <a:t>Table of Contents</a:t>
            </a:r>
          </a:p>
          <a:p>
            <a:pPr marL="457200" indent="-457200">
              <a:buFont typeface="+mj-lt"/>
              <a:buAutoNum type="arabicPeriod"/>
            </a:pPr>
            <a:r>
              <a:rPr lang="en-US" sz="2000" dirty="0"/>
              <a:t>Windows Instructions </a:t>
            </a:r>
          </a:p>
          <a:p>
            <a:pPr marL="457200" indent="-457200">
              <a:buFont typeface="+mj-lt"/>
              <a:buAutoNum type="arabicPeriod"/>
            </a:pPr>
            <a:r>
              <a:rPr lang="en-US" sz="2000" dirty="0"/>
              <a:t>Mac Instructions</a:t>
            </a:r>
          </a:p>
          <a:p>
            <a:pPr marL="457200" indent="-457200">
              <a:buFont typeface="+mj-lt"/>
              <a:buAutoNum type="arabicPeriod"/>
            </a:pPr>
            <a:r>
              <a:rPr lang="en-US" sz="2000" dirty="0"/>
              <a:t>Android Emulators</a:t>
            </a:r>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397307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fontScale="90000"/>
          </a:bodyPr>
          <a:lstStyle/>
          <a:p>
            <a:pPr algn="ctr"/>
            <a:r>
              <a:rPr lang="en-US" dirty="0"/>
              <a:t>MAC INSTRUCTIONS</a:t>
            </a:r>
            <a:br>
              <a:rPr lang="en-US" dirty="0"/>
            </a:br>
            <a:r>
              <a:rPr lang="en-US" dirty="0"/>
              <a:t>Step 4 : </a:t>
            </a:r>
            <a:r>
              <a:rPr lang="en-US" sz="3600" dirty="0"/>
              <a:t>Install the things specified in the sample project</a:t>
            </a: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55000" lnSpcReduction="20000"/>
          </a:bodyPr>
          <a:lstStyle/>
          <a:p>
            <a:pPr marL="457200" indent="-457200">
              <a:buFont typeface="+mj-lt"/>
              <a:buAutoNum type="arabicPeriod"/>
            </a:pPr>
            <a:r>
              <a:rPr lang="en-US" sz="2000" dirty="0"/>
              <a:t>Type </a:t>
            </a:r>
            <a:r>
              <a:rPr lang="en-US" sz="2000" dirty="0">
                <a:latin typeface="Consolas" panose="020B0609020204030204" pitchFamily="49" charset="0"/>
              </a:rPr>
              <a:t>ls</a:t>
            </a:r>
            <a:r>
              <a:rPr lang="en-US" sz="2000" dirty="0"/>
              <a:t> in the Terminal</a:t>
            </a:r>
          </a:p>
          <a:p>
            <a:pPr marL="457200" indent="-457200">
              <a:buFont typeface="+mj-lt"/>
              <a:buAutoNum type="arabicPeriod"/>
            </a:pPr>
            <a:r>
              <a:rPr lang="en-US" sz="2000" dirty="0"/>
              <a:t>You should see the files App.js, </a:t>
            </a:r>
            <a:r>
              <a:rPr lang="en-US" sz="2000" dirty="0" err="1"/>
              <a:t>app.json</a:t>
            </a:r>
            <a:r>
              <a:rPr lang="en-US" sz="2000" dirty="0"/>
              <a:t>, babel.config.js, and </a:t>
            </a:r>
            <a:r>
              <a:rPr lang="en-US" sz="2000" dirty="0" err="1"/>
              <a:t>package.json</a:t>
            </a:r>
            <a:r>
              <a:rPr lang="en-US" sz="2000" dirty="0"/>
              <a:t>, and the folders assets/ and </a:t>
            </a:r>
            <a:r>
              <a:rPr lang="en-US" sz="2000" dirty="0" err="1"/>
              <a:t>src</a:t>
            </a:r>
            <a:r>
              <a:rPr lang="en-US" sz="2000" dirty="0"/>
              <a:t>/  -- if you don’t, you are in the wrong directory.</a:t>
            </a:r>
          </a:p>
          <a:p>
            <a:pPr marL="457200" indent="-457200">
              <a:buFont typeface="+mj-lt"/>
              <a:buAutoNum type="arabicPeriod"/>
            </a:pPr>
            <a:r>
              <a:rPr lang="en-US" sz="2000" dirty="0"/>
              <a:t>If you are in the right directory, type the command </a:t>
            </a:r>
            <a:r>
              <a:rPr lang="en-US" sz="2000" dirty="0">
                <a:latin typeface="Consolas" panose="020B0609020204030204" pitchFamily="49" charset="0"/>
              </a:rPr>
              <a:t>npm install</a:t>
            </a:r>
          </a:p>
          <a:p>
            <a:pPr marL="457200" indent="-457200">
              <a:buFont typeface="+mj-lt"/>
              <a:buAutoNum type="arabicPeriod"/>
            </a:pPr>
            <a:r>
              <a:rPr lang="en-US" sz="2000" dirty="0"/>
              <a:t>If you are using npm v7, you may instead need to type instead </a:t>
            </a:r>
            <a:r>
              <a:rPr lang="en-US" sz="2000" dirty="0">
                <a:latin typeface="Consolas" panose="020B0609020204030204" pitchFamily="49" charset="0"/>
              </a:rPr>
              <a:t>npm install –legacy-peer-deps</a:t>
            </a:r>
          </a:p>
          <a:p>
            <a:pPr marL="457200" indent="-457200">
              <a:buFont typeface="+mj-lt"/>
              <a:buAutoNum type="arabicPeriod"/>
            </a:pPr>
            <a:r>
              <a:rPr lang="en-US" sz="2000" dirty="0"/>
              <a:t>You can verify what version of npm you are using by typing </a:t>
            </a:r>
            <a:r>
              <a:rPr lang="en-US" sz="2000" dirty="0">
                <a:latin typeface="Consolas" panose="020B0609020204030204" pitchFamily="49" charset="0"/>
              </a:rPr>
              <a:t>npm –version</a:t>
            </a:r>
          </a:p>
          <a:p>
            <a:pPr marL="457200" indent="-457200">
              <a:buFont typeface="+mj-lt"/>
              <a:buAutoNum type="arabicPeriod"/>
            </a:pPr>
            <a:r>
              <a:rPr lang="en-US" sz="2000" dirty="0"/>
              <a:t>Doing this will likely produce a lot of </a:t>
            </a:r>
            <a:r>
              <a:rPr lang="en-US" sz="2000" dirty="0">
                <a:latin typeface="Consolas" panose="020B0609020204030204" pitchFamily="49" charset="0"/>
              </a:rPr>
              <a:t>npm WARN </a:t>
            </a:r>
            <a:r>
              <a:rPr lang="en-US" sz="2000" dirty="0"/>
              <a:t>messages – as long as you don’t see any ERROR messages you’re still good!</a:t>
            </a:r>
          </a:p>
          <a:p>
            <a:pPr marL="457200" indent="-457200">
              <a:buFont typeface="+mj-lt"/>
              <a:buAutoNum type="arabicPeriod"/>
            </a:pPr>
            <a:r>
              <a:rPr lang="en-US" sz="2000" dirty="0"/>
              <a:t>It will take a minute or two for the process to finish. Just be patient.</a:t>
            </a:r>
          </a:p>
          <a:p>
            <a:pPr marL="457200" indent="-457200">
              <a:buFont typeface="+mj-lt"/>
              <a:buAutoNum type="arabicPeriod"/>
            </a:pPr>
            <a:r>
              <a:rPr lang="en-US" sz="2000" dirty="0"/>
              <a:t>After doing this, you should now have a new folder in this directory, </a:t>
            </a:r>
            <a:r>
              <a:rPr lang="en-US" sz="2000" dirty="0" err="1">
                <a:latin typeface="Consolas" panose="020B0609020204030204" pitchFamily="49" charset="0"/>
              </a:rPr>
              <a:t>node_modules</a:t>
            </a:r>
            <a:endParaRPr lang="en-US" sz="2000" dirty="0">
              <a:latin typeface="Consolas" panose="020B0609020204030204" pitchFamily="49" charset="0"/>
            </a:endParaRPr>
          </a:p>
          <a:p>
            <a:pPr marL="0" indent="0">
              <a:buNone/>
            </a:pPr>
            <a:endParaRPr lang="en-US" sz="2000" b="1" i="1" dirty="0"/>
          </a:p>
          <a:p>
            <a:pPr marL="0" indent="0">
              <a:buNone/>
            </a:pPr>
            <a:r>
              <a:rPr lang="en-US" sz="2000" b="1" i="1" dirty="0"/>
              <a:t>Why do we do this?</a:t>
            </a:r>
          </a:p>
          <a:p>
            <a:pPr marL="0" indent="0">
              <a:buNone/>
            </a:pPr>
            <a:r>
              <a:rPr lang="en-US" sz="2000" dirty="0" err="1"/>
              <a:t>package.json</a:t>
            </a:r>
            <a:r>
              <a:rPr lang="en-US" sz="2000" dirty="0"/>
              <a:t> specifies many things, including which libraries the boilerplate project </a:t>
            </a:r>
          </a:p>
          <a:p>
            <a:pPr marL="0" indent="0">
              <a:buNone/>
            </a:pPr>
            <a:r>
              <a:rPr lang="en-US" sz="2000" dirty="0"/>
              <a:t>depends on, and which versions of those libraries it should use. Using </a:t>
            </a:r>
            <a:r>
              <a:rPr lang="en-US" sz="2000" dirty="0">
                <a:latin typeface="Consolas" panose="020B0609020204030204" pitchFamily="49" charset="0"/>
              </a:rPr>
              <a:t>npm install </a:t>
            </a:r>
          </a:p>
          <a:p>
            <a:pPr marL="0" indent="0">
              <a:buNone/>
            </a:pPr>
            <a:r>
              <a:rPr lang="en-US" sz="2000" dirty="0"/>
              <a:t>will ask the node package manager to download them.</a:t>
            </a:r>
          </a:p>
          <a:p>
            <a:pPr marL="0" indent="0">
              <a:buNone/>
            </a:pPr>
            <a:endParaRPr lang="en-US" sz="2000" dirty="0"/>
          </a:p>
          <a:p>
            <a:pPr marL="0" indent="0">
              <a:buNone/>
            </a:pPr>
            <a:endParaRPr lang="en-US" sz="2000" dirty="0"/>
          </a:p>
        </p:txBody>
      </p:sp>
      <p:pic>
        <p:nvPicPr>
          <p:cNvPr id="6" name="Picture 5" descr="Text&#10;&#10;Description automatically generated">
            <a:extLst>
              <a:ext uri="{FF2B5EF4-FFF2-40B4-BE49-F238E27FC236}">
                <a16:creationId xmlns:a16="http://schemas.microsoft.com/office/drawing/2014/main" id="{CA884B1F-9605-124A-8DA2-31130344A723}"/>
              </a:ext>
            </a:extLst>
          </p:cNvPr>
          <p:cNvPicPr>
            <a:picLocks noChangeAspect="1"/>
          </p:cNvPicPr>
          <p:nvPr/>
        </p:nvPicPr>
        <p:blipFill>
          <a:blip r:embed="rId3"/>
          <a:stretch>
            <a:fillRect/>
          </a:stretch>
        </p:blipFill>
        <p:spPr>
          <a:xfrm>
            <a:off x="6986588" y="5172104"/>
            <a:ext cx="5205412" cy="1043302"/>
          </a:xfrm>
          <a:prstGeom prst="rect">
            <a:avLst/>
          </a:prstGeom>
        </p:spPr>
      </p:pic>
    </p:spTree>
    <p:extLst>
      <p:ext uri="{BB962C8B-B14F-4D97-AF65-F5344CB8AC3E}">
        <p14:creationId xmlns:p14="http://schemas.microsoft.com/office/powerpoint/2010/main" val="544427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pPr algn="ctr"/>
            <a:r>
              <a:rPr lang="en-US" dirty="0"/>
              <a:t>MAC INSTRUCTIONS</a:t>
            </a:r>
            <a:br>
              <a:rPr lang="en-US" dirty="0"/>
            </a:br>
            <a:r>
              <a:rPr lang="en-US" dirty="0"/>
              <a:t>Step 5 : </a:t>
            </a:r>
            <a:r>
              <a:rPr lang="en-US" sz="3600" dirty="0"/>
              <a:t>Attempt to Start the React Native Bundler </a:t>
            </a: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77500" lnSpcReduction="20000"/>
          </a:bodyPr>
          <a:lstStyle/>
          <a:p>
            <a:pPr marL="457200" indent="-457200">
              <a:buFont typeface="+mj-lt"/>
              <a:buAutoNum type="arabicPeriod"/>
            </a:pPr>
            <a:r>
              <a:rPr lang="en-US" sz="2000" dirty="0"/>
              <a:t>Cross your fingers, and type </a:t>
            </a:r>
            <a:r>
              <a:rPr lang="en-US" sz="2000" dirty="0" err="1">
                <a:latin typeface="Consolas" panose="020B0609020204030204" pitchFamily="49" charset="0"/>
                <a:cs typeface="Consolas" panose="020B0609020204030204" pitchFamily="49" charset="0"/>
              </a:rPr>
              <a:t>npm</a:t>
            </a:r>
            <a:r>
              <a:rPr lang="en-US" sz="2000" dirty="0">
                <a:latin typeface="Consolas" panose="020B0609020204030204" pitchFamily="49" charset="0"/>
                <a:cs typeface="Consolas" panose="020B0609020204030204" pitchFamily="49" charset="0"/>
              </a:rPr>
              <a:t> start </a:t>
            </a:r>
            <a:r>
              <a:rPr lang="en-US" sz="2000" dirty="0"/>
              <a:t>in the same terminal window.</a:t>
            </a:r>
          </a:p>
          <a:p>
            <a:pPr marL="457200" indent="-457200">
              <a:buFont typeface="+mj-lt"/>
              <a:buAutoNum type="arabicPeriod"/>
            </a:pPr>
            <a:r>
              <a:rPr lang="en-US" sz="2000" dirty="0">
                <a:latin typeface="Sagona Book" panose="02020503050505020204" pitchFamily="18" charset="0"/>
              </a:rPr>
              <a:t>You may be prompted to install the Expo CLI tools globally. If so, type Y for yes and hit enter again. Keep crossing your fingers.</a:t>
            </a:r>
          </a:p>
          <a:p>
            <a:pPr marL="457200" indent="-457200">
              <a:buFont typeface="+mj-lt"/>
              <a:buAutoNum type="arabicPeriod"/>
            </a:pPr>
            <a:r>
              <a:rPr lang="en-US" sz="2000" dirty="0">
                <a:latin typeface="Sagona Book" panose="02020503050505020204" pitchFamily="18" charset="0"/>
              </a:rPr>
              <a:t>If your experience is like mine, you will get a lot of permission errors. Bummer. Move on to Step 6 for some things to try to resolve them.</a:t>
            </a:r>
            <a:endParaRPr lang="en-US" sz="2000" b="1" i="1" dirty="0"/>
          </a:p>
          <a:p>
            <a:pPr marL="0" indent="0">
              <a:buNone/>
            </a:pPr>
            <a:r>
              <a:rPr lang="en-US" sz="2000" b="1" i="1" dirty="0"/>
              <a:t>Why do we do this?</a:t>
            </a:r>
          </a:p>
          <a:p>
            <a:pPr marL="0" indent="0">
              <a:buNone/>
            </a:pPr>
            <a:r>
              <a:rPr lang="en-US" sz="2000" dirty="0"/>
              <a:t>Even though you might not have been successful in this step, cli in this context stands for “Command Line Interface”</a:t>
            </a:r>
          </a:p>
          <a:p>
            <a:pPr marL="0" indent="0">
              <a:buNone/>
            </a:pPr>
            <a:r>
              <a:rPr lang="en-US" sz="2000" dirty="0"/>
              <a:t>“Expo” is the app that we’ll be installing on our phones that will let us test our code on our actual device.</a:t>
            </a:r>
          </a:p>
          <a:p>
            <a:pPr marL="0" indent="0">
              <a:buNone/>
            </a:pPr>
            <a:r>
              <a:rPr lang="en-US" sz="2000" dirty="0"/>
              <a:t>This command sets our computer up with everything it needs to be able to be able to get our app to our physical device.</a:t>
            </a:r>
          </a:p>
        </p:txBody>
      </p:sp>
      <p:pic>
        <p:nvPicPr>
          <p:cNvPr id="5" name="Picture 4" descr="Text&#10;&#10;Description automatically generated">
            <a:extLst>
              <a:ext uri="{FF2B5EF4-FFF2-40B4-BE49-F238E27FC236}">
                <a16:creationId xmlns:a16="http://schemas.microsoft.com/office/drawing/2014/main" id="{05104049-469A-CD43-A5FE-2A954DD49A6A}"/>
              </a:ext>
            </a:extLst>
          </p:cNvPr>
          <p:cNvPicPr>
            <a:picLocks noChangeAspect="1"/>
          </p:cNvPicPr>
          <p:nvPr/>
        </p:nvPicPr>
        <p:blipFill>
          <a:blip r:embed="rId3"/>
          <a:stretch>
            <a:fillRect/>
          </a:stretch>
        </p:blipFill>
        <p:spPr>
          <a:xfrm>
            <a:off x="7472363" y="5654657"/>
            <a:ext cx="4719637" cy="1121498"/>
          </a:xfrm>
          <a:prstGeom prst="rect">
            <a:avLst/>
          </a:prstGeom>
        </p:spPr>
      </p:pic>
    </p:spTree>
    <p:extLst>
      <p:ext uri="{BB962C8B-B14F-4D97-AF65-F5344CB8AC3E}">
        <p14:creationId xmlns:p14="http://schemas.microsoft.com/office/powerpoint/2010/main" val="3544612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pPr algn="ctr"/>
            <a:r>
              <a:rPr lang="en-US" dirty="0"/>
              <a:t>MAC INSTRUCTIONS</a:t>
            </a:r>
            <a:br>
              <a:rPr lang="en-US" dirty="0"/>
            </a:br>
            <a:r>
              <a:rPr lang="en-US" dirty="0"/>
              <a:t>Step 6  Part 1: </a:t>
            </a:r>
            <a:r>
              <a:rPr lang="en-US" sz="3600" dirty="0"/>
              <a:t>Things to Try if Step 5 Went Badly</a:t>
            </a: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348762" cy="3849624"/>
          </a:xfrm>
        </p:spPr>
        <p:txBody>
          <a:bodyPr>
            <a:normAutofit/>
          </a:bodyPr>
          <a:lstStyle/>
          <a:p>
            <a:pPr marL="457200" indent="-457200">
              <a:buFont typeface="+mj-lt"/>
              <a:buAutoNum type="arabicPeriod"/>
            </a:pPr>
            <a:r>
              <a:rPr lang="en-US" sz="2000" dirty="0"/>
              <a:t>You may be tempted to use </a:t>
            </a:r>
            <a:r>
              <a:rPr lang="en-US" sz="2000" dirty="0" err="1"/>
              <a:t>sudo</a:t>
            </a:r>
            <a:r>
              <a:rPr lang="en-US" sz="2000" dirty="0"/>
              <a:t> to resolve the permission issues, as often that is the catch-all solution. However, it is *not* recommended you do that here, as it might end up causing even more permission issues in the long run. </a:t>
            </a:r>
          </a:p>
          <a:p>
            <a:pPr marL="457200" indent="-457200">
              <a:buFont typeface="+mj-lt"/>
              <a:buAutoNum type="arabicPeriod"/>
            </a:pPr>
            <a:r>
              <a:rPr lang="en-US" sz="2000" dirty="0">
                <a:latin typeface="Sagona Book" panose="02020503050505020204" pitchFamily="18" charset="0"/>
              </a:rPr>
              <a:t>Instead, we are going to make a new global install path, and teach </a:t>
            </a:r>
            <a:r>
              <a:rPr lang="en-US" sz="2000" dirty="0" err="1">
                <a:latin typeface="Sagona Book" panose="02020503050505020204" pitchFamily="18" charset="0"/>
              </a:rPr>
              <a:t>npm</a:t>
            </a:r>
            <a:r>
              <a:rPr lang="en-US" sz="2000" dirty="0">
                <a:latin typeface="Sagona Book" panose="02020503050505020204" pitchFamily="18" charset="0"/>
              </a:rPr>
              <a:t> about it.</a:t>
            </a:r>
          </a:p>
          <a:p>
            <a:pPr marL="457200" indent="-457200">
              <a:buFont typeface="+mj-lt"/>
              <a:buAutoNum type="arabicPeriod"/>
            </a:pPr>
            <a:r>
              <a:rPr lang="en-US" sz="2000" dirty="0">
                <a:latin typeface="Sagona Book" panose="02020503050505020204" pitchFamily="18" charset="0"/>
              </a:rPr>
              <a:t>First, to make the global install path, type the following into your terminal</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mkdir</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npm</a:t>
            </a:r>
            <a:r>
              <a:rPr lang="en-US" sz="2000" dirty="0">
                <a:latin typeface="Consolas" panose="020B0609020204030204" pitchFamily="49" charset="0"/>
                <a:cs typeface="Consolas" panose="020B0609020204030204" pitchFamily="49" charset="0"/>
              </a:rPr>
              <a:t>-global</a:t>
            </a:r>
          </a:p>
          <a:p>
            <a:pPr marL="457200" indent="-457200">
              <a:buFont typeface="+mj-lt"/>
              <a:buAutoNum type="arabicPeriod"/>
            </a:pPr>
            <a:r>
              <a:rPr lang="en-US" sz="2000" dirty="0">
                <a:latin typeface="Sagona Book" panose="02020503050505020204" pitchFamily="18" charset="0"/>
              </a:rPr>
              <a:t>Then to tell </a:t>
            </a:r>
            <a:r>
              <a:rPr lang="en-US" sz="2000" dirty="0" err="1">
                <a:latin typeface="Sagona Book" panose="02020503050505020204" pitchFamily="18" charset="0"/>
              </a:rPr>
              <a:t>npm</a:t>
            </a:r>
            <a:r>
              <a:rPr lang="en-US" sz="2000" dirty="0">
                <a:latin typeface="Sagona Book" panose="02020503050505020204" pitchFamily="18" charset="0"/>
              </a:rPr>
              <a:t> about it, type the following into your terminal: </a:t>
            </a:r>
            <a:r>
              <a:rPr lang="en-US" sz="2000" dirty="0" err="1">
                <a:latin typeface="Consolas" panose="020B0609020204030204" pitchFamily="49" charset="0"/>
                <a:cs typeface="Consolas" panose="020B0609020204030204" pitchFamily="49" charset="0"/>
              </a:rPr>
              <a:t>npm</a:t>
            </a:r>
            <a:r>
              <a:rPr lang="en-US" sz="2000" dirty="0">
                <a:latin typeface="Consolas" panose="020B0609020204030204" pitchFamily="49" charset="0"/>
                <a:cs typeface="Consolas" panose="020B0609020204030204" pitchFamily="49" charset="0"/>
              </a:rPr>
              <a:t> config set prefix ‘~/.</a:t>
            </a:r>
            <a:r>
              <a:rPr lang="en-US" sz="2000" dirty="0" err="1">
                <a:latin typeface="Consolas" panose="020B0609020204030204" pitchFamily="49" charset="0"/>
                <a:cs typeface="Consolas" panose="020B0609020204030204" pitchFamily="49" charset="0"/>
              </a:rPr>
              <a:t>npm</a:t>
            </a:r>
            <a:r>
              <a:rPr lang="en-US" sz="2000" dirty="0">
                <a:latin typeface="Consolas" panose="020B0609020204030204" pitchFamily="49" charset="0"/>
                <a:cs typeface="Consolas" panose="020B0609020204030204" pitchFamily="49" charset="0"/>
              </a:rPr>
              <a:t>-global’</a:t>
            </a:r>
          </a:p>
        </p:txBody>
      </p:sp>
    </p:spTree>
    <p:extLst>
      <p:ext uri="{BB962C8B-B14F-4D97-AF65-F5344CB8AC3E}">
        <p14:creationId xmlns:p14="http://schemas.microsoft.com/office/powerpoint/2010/main" val="1260969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pPr algn="ctr"/>
            <a:r>
              <a:rPr lang="en-US" dirty="0"/>
              <a:t>MAC INSTRUCTIONS</a:t>
            </a:r>
            <a:br>
              <a:rPr lang="en-US" dirty="0"/>
            </a:br>
            <a:r>
              <a:rPr lang="en-US" dirty="0"/>
              <a:t>Step 6  Part 2: </a:t>
            </a:r>
            <a:r>
              <a:rPr lang="en-US" sz="3600" dirty="0"/>
              <a:t>Things to Try if Step 5 Went Badly</a:t>
            </a: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85000" lnSpcReduction="10000"/>
          </a:bodyPr>
          <a:lstStyle/>
          <a:p>
            <a:pPr marL="457200" indent="-457200">
              <a:buFont typeface="+mj-lt"/>
              <a:buAutoNum type="arabicPeriod"/>
            </a:pPr>
            <a:r>
              <a:rPr lang="en-US" sz="2000" dirty="0">
                <a:latin typeface="Sagona Book" panose="02020503050505020204" pitchFamily="18" charset="0"/>
              </a:rPr>
              <a:t>Next, we need to do know what shell we are using. It is likely going to be either </a:t>
            </a:r>
            <a:r>
              <a:rPr lang="en-US" sz="2000" b="1" dirty="0">
                <a:latin typeface="Sagona Book" panose="02020503050505020204" pitchFamily="18" charset="0"/>
              </a:rPr>
              <a:t>bash</a:t>
            </a:r>
            <a:r>
              <a:rPr lang="en-US" sz="2000" dirty="0">
                <a:latin typeface="Sagona Book" panose="02020503050505020204" pitchFamily="18" charset="0"/>
              </a:rPr>
              <a:t> or </a:t>
            </a:r>
            <a:r>
              <a:rPr lang="en-US" sz="2000" b="1" dirty="0" err="1">
                <a:latin typeface="Sagona Book" panose="02020503050505020204" pitchFamily="18" charset="0"/>
              </a:rPr>
              <a:t>zsh</a:t>
            </a:r>
            <a:r>
              <a:rPr lang="en-US" sz="2000" dirty="0">
                <a:latin typeface="Sagona Book" panose="02020503050505020204" pitchFamily="18" charset="0"/>
              </a:rPr>
              <a:t> (for me it is </a:t>
            </a:r>
            <a:r>
              <a:rPr lang="en-US" sz="2000" b="1" dirty="0">
                <a:latin typeface="Sagona Book" panose="02020503050505020204" pitchFamily="18" charset="0"/>
              </a:rPr>
              <a:t>bash</a:t>
            </a:r>
            <a:r>
              <a:rPr lang="en-US" sz="2000" dirty="0">
                <a:latin typeface="Sagona Book" panose="02020503050505020204" pitchFamily="18" charset="0"/>
              </a:rPr>
              <a:t>). In order to figure that out, type this into your terminal: </a:t>
            </a:r>
            <a:r>
              <a:rPr lang="en-US" sz="2000" b="1" dirty="0" err="1">
                <a:latin typeface="Consolas" panose="020B0609020204030204" pitchFamily="49" charset="0"/>
                <a:cs typeface="Consolas" panose="020B0609020204030204" pitchFamily="49" charset="0"/>
              </a:rPr>
              <a:t>ps</a:t>
            </a:r>
            <a:r>
              <a:rPr lang="en-US" sz="2000" b="1" dirty="0">
                <a:latin typeface="Consolas" panose="020B0609020204030204" pitchFamily="49" charset="0"/>
                <a:cs typeface="Consolas" panose="020B0609020204030204" pitchFamily="49" charset="0"/>
              </a:rPr>
              <a:t> –o comm= $$    </a:t>
            </a:r>
            <a:r>
              <a:rPr lang="en-US" sz="2000" dirty="0">
                <a:latin typeface="Sagona Book" panose="02020503050505020204" pitchFamily="18" charset="0"/>
                <a:cs typeface="Consolas" panose="020B0609020204030204" pitchFamily="49" charset="0"/>
              </a:rPr>
              <a:t>it will print out your shell on a new line.</a:t>
            </a:r>
          </a:p>
          <a:p>
            <a:pPr marL="457200" indent="-457200">
              <a:buFont typeface="+mj-lt"/>
              <a:buAutoNum type="arabicPeriod"/>
            </a:pPr>
            <a:r>
              <a:rPr lang="en-US" sz="2000" dirty="0">
                <a:latin typeface="Sagona Book" panose="02020503050505020204" pitchFamily="18" charset="0"/>
                <a:cs typeface="Consolas" panose="020B0609020204030204" pitchFamily="49" charset="0"/>
              </a:rPr>
              <a:t>If the previous step said ‘</a:t>
            </a:r>
            <a:r>
              <a:rPr lang="en-US" sz="2000" dirty="0" err="1">
                <a:latin typeface="Sagona Book" panose="02020503050505020204" pitchFamily="18" charset="0"/>
                <a:cs typeface="Consolas" panose="020B0609020204030204" pitchFamily="49" charset="0"/>
              </a:rPr>
              <a:t>zsh</a:t>
            </a:r>
            <a:r>
              <a:rPr lang="en-US" sz="2000" dirty="0">
                <a:latin typeface="Sagona Book" panose="02020503050505020204" pitchFamily="18" charset="0"/>
                <a:cs typeface="Consolas" panose="020B0609020204030204" pitchFamily="49" charset="0"/>
              </a:rPr>
              <a:t>’ you’ll create a </a:t>
            </a:r>
            <a:r>
              <a:rPr lang="en-US" sz="2000" dirty="0" err="1">
                <a:latin typeface="Sagona Book" panose="02020503050505020204" pitchFamily="18" charset="0"/>
                <a:cs typeface="Consolas" panose="020B0609020204030204" pitchFamily="49" charset="0"/>
              </a:rPr>
              <a:t>zshrc</a:t>
            </a:r>
            <a:r>
              <a:rPr lang="en-US" sz="2000" dirty="0">
                <a:latin typeface="Sagona Book" panose="02020503050505020204" pitchFamily="18" charset="0"/>
                <a:cs typeface="Consolas" panose="020B0609020204030204" pitchFamily="49" charset="0"/>
              </a:rPr>
              <a:t> profile by typing </a:t>
            </a:r>
            <a:r>
              <a:rPr lang="en-US" sz="2000" dirty="0">
                <a:latin typeface="Consolas" panose="020B0609020204030204" pitchFamily="49" charset="0"/>
                <a:cs typeface="Consolas" panose="020B0609020204030204" pitchFamily="49" charset="0"/>
              </a:rPr>
              <a:t>nano ~/.</a:t>
            </a:r>
            <a:r>
              <a:rPr lang="en-US" sz="2000" dirty="0" err="1">
                <a:latin typeface="Consolas" panose="020B0609020204030204" pitchFamily="49" charset="0"/>
                <a:cs typeface="Consolas" panose="020B0609020204030204" pitchFamily="49" charset="0"/>
              </a:rPr>
              <a:t>zshrc</a:t>
            </a:r>
            <a:r>
              <a:rPr lang="en-US" sz="2000" dirty="0">
                <a:latin typeface="Sagona Book" panose="02020503050505020204" pitchFamily="18" charset="0"/>
                <a:cs typeface="Consolas" panose="020B0609020204030204" pitchFamily="49" charset="0"/>
              </a:rPr>
              <a:t>. Instead, if the previous step said ‘bash’, you will create a </a:t>
            </a:r>
            <a:r>
              <a:rPr lang="en-US" sz="2000" dirty="0" err="1">
                <a:latin typeface="Sagona Book" panose="02020503050505020204" pitchFamily="18" charset="0"/>
                <a:cs typeface="Consolas" panose="020B0609020204030204" pitchFamily="49" charset="0"/>
              </a:rPr>
              <a:t>bash_profile</a:t>
            </a:r>
            <a:r>
              <a:rPr lang="en-US" sz="2000" dirty="0">
                <a:latin typeface="Sagona Book" panose="02020503050505020204" pitchFamily="18" charset="0"/>
                <a:cs typeface="Consolas" panose="020B0609020204030204" pitchFamily="49" charset="0"/>
              </a:rPr>
              <a:t> by typing </a:t>
            </a:r>
            <a:r>
              <a:rPr lang="en-US" sz="2000" dirty="0">
                <a:latin typeface="Consolas" panose="020B0609020204030204" pitchFamily="49" charset="0"/>
                <a:cs typeface="Consolas" panose="020B0609020204030204" pitchFamily="49" charset="0"/>
              </a:rPr>
              <a:t>nano ~/.</a:t>
            </a:r>
            <a:r>
              <a:rPr lang="en-US" sz="2000" dirty="0" err="1">
                <a:latin typeface="Consolas" panose="020B0609020204030204" pitchFamily="49" charset="0"/>
                <a:cs typeface="Consolas" panose="020B0609020204030204" pitchFamily="49" charset="0"/>
              </a:rPr>
              <a:t>bash_profile</a:t>
            </a:r>
            <a:endParaRPr lang="en-US" sz="2000" dirty="0">
              <a:latin typeface="Consolas" panose="020B0609020204030204" pitchFamily="49" charset="0"/>
              <a:cs typeface="Consolas" panose="020B0609020204030204" pitchFamily="49" charset="0"/>
            </a:endParaRPr>
          </a:p>
          <a:p>
            <a:pPr marL="457200" indent="-457200">
              <a:buFont typeface="+mj-lt"/>
              <a:buAutoNum type="arabicPeriod"/>
            </a:pPr>
            <a:r>
              <a:rPr lang="en-US" sz="2000" dirty="0">
                <a:latin typeface="Sagona Book" panose="02020503050505020204" pitchFamily="18" charset="0"/>
              </a:rPr>
              <a:t>Regardless of what you typed above, Nano is a simple text editor, which should open automatically after running it above. Inside of this text editor, type the following: </a:t>
            </a:r>
            <a:r>
              <a:rPr lang="en-US" sz="2000" dirty="0">
                <a:latin typeface="Consolas" panose="020B0609020204030204" pitchFamily="49" charset="0"/>
                <a:cs typeface="Consolas" panose="020B0609020204030204" pitchFamily="49" charset="0"/>
              </a:rPr>
              <a:t>export PATH=~/.</a:t>
            </a:r>
            <a:r>
              <a:rPr lang="en-US" sz="2000" dirty="0" err="1">
                <a:latin typeface="Consolas" panose="020B0609020204030204" pitchFamily="49" charset="0"/>
                <a:cs typeface="Consolas" panose="020B0609020204030204" pitchFamily="49" charset="0"/>
              </a:rPr>
              <a:t>npm</a:t>
            </a:r>
            <a:r>
              <a:rPr lang="en-US" sz="2000" dirty="0">
                <a:latin typeface="Consolas" panose="020B0609020204030204" pitchFamily="49" charset="0"/>
                <a:cs typeface="Consolas" panose="020B0609020204030204" pitchFamily="49" charset="0"/>
              </a:rPr>
              <a:t>-global/bin:$PATH</a:t>
            </a:r>
          </a:p>
          <a:p>
            <a:pPr marL="457200" indent="-457200">
              <a:buFont typeface="+mj-lt"/>
              <a:buAutoNum type="arabicPeriod"/>
            </a:pPr>
            <a:r>
              <a:rPr lang="en-US" sz="2000" dirty="0">
                <a:latin typeface="Sagona Book" panose="02020503050505020204" pitchFamily="18" charset="0"/>
                <a:cs typeface="Consolas" panose="020B0609020204030204" pitchFamily="49" charset="0"/>
              </a:rPr>
              <a:t>Exit out of nano by typing CTL + X to exit. You’ll be prompted to save – type y and then hit enter to save your changes.</a:t>
            </a:r>
            <a:br>
              <a:rPr lang="en-US" sz="2000" dirty="0"/>
            </a:br>
            <a:endParaRPr lang="en-US" sz="2000" dirty="0">
              <a:latin typeface="Sagona Book" panose="02020503050505020204" pitchFamily="18" charset="0"/>
              <a:cs typeface="Consolas" panose="020B0609020204030204" pitchFamily="49" charset="0"/>
            </a:endParaRPr>
          </a:p>
        </p:txBody>
      </p:sp>
      <p:pic>
        <p:nvPicPr>
          <p:cNvPr id="6" name="Picture 5" descr="Text, website&#10;&#10;Description automatically generated">
            <a:extLst>
              <a:ext uri="{FF2B5EF4-FFF2-40B4-BE49-F238E27FC236}">
                <a16:creationId xmlns:a16="http://schemas.microsoft.com/office/drawing/2014/main" id="{9D164705-5C0C-F94E-9F72-58C9FB5C685B}"/>
              </a:ext>
            </a:extLst>
          </p:cNvPr>
          <p:cNvPicPr>
            <a:picLocks noChangeAspect="1"/>
          </p:cNvPicPr>
          <p:nvPr/>
        </p:nvPicPr>
        <p:blipFill>
          <a:blip r:embed="rId3"/>
          <a:stretch>
            <a:fillRect/>
          </a:stretch>
        </p:blipFill>
        <p:spPr>
          <a:xfrm>
            <a:off x="8241491" y="5306197"/>
            <a:ext cx="3252817" cy="1551803"/>
          </a:xfrm>
          <a:prstGeom prst="rect">
            <a:avLst/>
          </a:prstGeom>
        </p:spPr>
      </p:pic>
      <p:pic>
        <p:nvPicPr>
          <p:cNvPr id="8" name="Picture 7">
            <a:extLst>
              <a:ext uri="{FF2B5EF4-FFF2-40B4-BE49-F238E27FC236}">
                <a16:creationId xmlns:a16="http://schemas.microsoft.com/office/drawing/2014/main" id="{668F31B9-9185-EF48-81E6-4198B1F12FFE}"/>
              </a:ext>
            </a:extLst>
          </p:cNvPr>
          <p:cNvPicPr>
            <a:picLocks noChangeAspect="1"/>
          </p:cNvPicPr>
          <p:nvPr/>
        </p:nvPicPr>
        <p:blipFill>
          <a:blip r:embed="rId4"/>
          <a:stretch>
            <a:fillRect/>
          </a:stretch>
        </p:blipFill>
        <p:spPr>
          <a:xfrm>
            <a:off x="1326115" y="5952744"/>
            <a:ext cx="5575300" cy="368300"/>
          </a:xfrm>
          <a:prstGeom prst="rect">
            <a:avLst/>
          </a:prstGeom>
        </p:spPr>
      </p:pic>
    </p:spTree>
    <p:extLst>
      <p:ext uri="{BB962C8B-B14F-4D97-AF65-F5344CB8AC3E}">
        <p14:creationId xmlns:p14="http://schemas.microsoft.com/office/powerpoint/2010/main" val="2349492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pPr algn="ctr"/>
            <a:r>
              <a:rPr lang="en-US" dirty="0"/>
              <a:t>MAC INSTRUCTIONS</a:t>
            </a:r>
            <a:br>
              <a:rPr lang="en-US" dirty="0"/>
            </a:br>
            <a:r>
              <a:rPr lang="en-US" dirty="0"/>
              <a:t>Step 6  Part 3: </a:t>
            </a:r>
            <a:r>
              <a:rPr lang="en-US" sz="3600" dirty="0"/>
              <a:t>Things to Try if Step 5 Went Badly</a:t>
            </a: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70000" lnSpcReduction="20000"/>
          </a:bodyPr>
          <a:lstStyle/>
          <a:p>
            <a:pPr marL="457200" indent="-457200">
              <a:buFont typeface="+mj-lt"/>
              <a:buAutoNum type="arabicPeriod"/>
            </a:pPr>
            <a:r>
              <a:rPr lang="en-US" sz="2000" dirty="0">
                <a:latin typeface="Sagona Book" panose="02020503050505020204" pitchFamily="18" charset="0"/>
                <a:cs typeface="Consolas" panose="020B0609020204030204" pitchFamily="49" charset="0"/>
              </a:rPr>
              <a:t>Incredibly  enough, I ran into permission issues again when trying to save my </a:t>
            </a:r>
            <a:r>
              <a:rPr lang="en-US" sz="2000" dirty="0" err="1">
                <a:latin typeface="Sagona Book" panose="02020503050505020204" pitchFamily="18" charset="0"/>
                <a:cs typeface="Consolas" panose="020B0609020204030204" pitchFamily="49" charset="0"/>
              </a:rPr>
              <a:t>bash_profile</a:t>
            </a:r>
            <a:r>
              <a:rPr lang="en-US" sz="2000" dirty="0">
                <a:latin typeface="Sagona Book" panose="02020503050505020204" pitchFamily="18" charset="0"/>
                <a:cs typeface="Consolas" panose="020B0609020204030204" pitchFamily="49" charset="0"/>
              </a:rPr>
              <a:t>. </a:t>
            </a:r>
          </a:p>
          <a:p>
            <a:pPr marL="457200" indent="-457200">
              <a:buFont typeface="+mj-lt"/>
              <a:buAutoNum type="arabicPeriod"/>
            </a:pPr>
            <a:r>
              <a:rPr lang="en-US" sz="2000" dirty="0">
                <a:latin typeface="Sagona Book" panose="02020503050505020204" pitchFamily="18" charset="0"/>
                <a:cs typeface="Consolas" panose="020B0609020204030204" pitchFamily="49" charset="0"/>
              </a:rPr>
              <a:t>Here you should be able to use </a:t>
            </a:r>
            <a:r>
              <a:rPr lang="en-US" sz="2000" dirty="0" err="1">
                <a:latin typeface="Sagona Book" panose="02020503050505020204" pitchFamily="18" charset="0"/>
                <a:cs typeface="Consolas" panose="020B0609020204030204" pitchFamily="49" charset="0"/>
              </a:rPr>
              <a:t>sudo</a:t>
            </a:r>
            <a:r>
              <a:rPr lang="en-US" sz="2000" dirty="0">
                <a:latin typeface="Sagona Book" panose="02020503050505020204" pitchFamily="18" charset="0"/>
                <a:cs typeface="Consolas" panose="020B0609020204030204" pitchFamily="49" charset="0"/>
              </a:rPr>
              <a:t> safely. I just changed myself to the owner of </a:t>
            </a:r>
            <a:r>
              <a:rPr lang="en-US" sz="2000" dirty="0" err="1">
                <a:latin typeface="Sagona Book" panose="02020503050505020204" pitchFamily="18" charset="0"/>
                <a:cs typeface="Consolas" panose="020B0609020204030204" pitchFamily="49" charset="0"/>
              </a:rPr>
              <a:t>bash_profile</a:t>
            </a:r>
            <a:r>
              <a:rPr lang="en-US" sz="2000" dirty="0">
                <a:latin typeface="Sagona Book" panose="02020503050505020204" pitchFamily="18" charset="0"/>
                <a:cs typeface="Consolas" panose="020B0609020204030204" pitchFamily="49" charset="0"/>
              </a:rPr>
              <a:t> with the command: </a:t>
            </a:r>
            <a:r>
              <a:rPr lang="en-US" sz="2000" dirty="0" err="1">
                <a:latin typeface="Consolas" panose="020B0609020204030204" pitchFamily="49" charset="0"/>
                <a:cs typeface="Consolas" panose="020B0609020204030204" pitchFamily="49" charset="0"/>
              </a:rPr>
              <a:t>sudo</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chown</a:t>
            </a:r>
            <a:r>
              <a:rPr lang="en-US" sz="2000" dirty="0">
                <a:latin typeface="Consolas" panose="020B0609020204030204" pitchFamily="49" charset="0"/>
                <a:cs typeface="Consolas" panose="020B0609020204030204" pitchFamily="49" charset="0"/>
              </a:rPr>
              <a:t> YOURUSERNAME ~/.</a:t>
            </a:r>
            <a:r>
              <a:rPr lang="en-US" sz="2000" dirty="0" err="1">
                <a:latin typeface="Consolas" panose="020B0609020204030204" pitchFamily="49" charset="0"/>
                <a:cs typeface="Consolas" panose="020B0609020204030204" pitchFamily="49" charset="0"/>
              </a:rPr>
              <a:t>bash_profile</a:t>
            </a:r>
            <a:r>
              <a:rPr lang="en-US" sz="2000" dirty="0">
                <a:latin typeface="Consolas" panose="020B0609020204030204" pitchFamily="49" charset="0"/>
                <a:cs typeface="Consolas" panose="020B0609020204030204" pitchFamily="49" charset="0"/>
              </a:rPr>
              <a:t>  </a:t>
            </a:r>
          </a:p>
          <a:p>
            <a:pPr marL="457200" indent="-457200">
              <a:buFont typeface="+mj-lt"/>
              <a:buAutoNum type="arabicPeriod"/>
            </a:pPr>
            <a:r>
              <a:rPr lang="en-US" sz="2000" dirty="0">
                <a:latin typeface="Sagona Book" panose="02020503050505020204" pitchFamily="18" charset="0"/>
                <a:cs typeface="Consolas" panose="020B0609020204030204" pitchFamily="49" charset="0"/>
              </a:rPr>
              <a:t>So, because my username is ben, I typed </a:t>
            </a:r>
            <a:r>
              <a:rPr lang="en-US" sz="2000" dirty="0" err="1">
                <a:latin typeface="Consolas" panose="020B0609020204030204" pitchFamily="49" charset="0"/>
                <a:cs typeface="Consolas" panose="020B0609020204030204" pitchFamily="49" charset="0"/>
              </a:rPr>
              <a:t>sudo</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chown</a:t>
            </a:r>
            <a:r>
              <a:rPr lang="en-US" sz="2000" dirty="0">
                <a:latin typeface="Consolas" panose="020B0609020204030204" pitchFamily="49" charset="0"/>
                <a:cs typeface="Consolas" panose="020B0609020204030204" pitchFamily="49" charset="0"/>
              </a:rPr>
              <a:t> ben ~/.</a:t>
            </a:r>
            <a:r>
              <a:rPr lang="en-US" sz="2000" dirty="0" err="1">
                <a:latin typeface="Consolas" panose="020B0609020204030204" pitchFamily="49" charset="0"/>
                <a:cs typeface="Consolas" panose="020B0609020204030204" pitchFamily="49" charset="0"/>
              </a:rPr>
              <a:t>bash_profile</a:t>
            </a:r>
            <a:r>
              <a:rPr lang="en-US" sz="2000" dirty="0">
                <a:latin typeface="Sagona Book" panose="02020503050505020204" pitchFamily="18" charset="0"/>
                <a:cs typeface="Consolas" panose="020B0609020204030204" pitchFamily="49" charset="0"/>
              </a:rPr>
              <a:t>        </a:t>
            </a:r>
            <a:endParaRPr lang="en-US" sz="2000" dirty="0"/>
          </a:p>
          <a:p>
            <a:pPr marL="457200" indent="-457200">
              <a:buFont typeface="+mj-lt"/>
              <a:buAutoNum type="arabicPeriod"/>
            </a:pPr>
            <a:r>
              <a:rPr lang="en-US" sz="2000" dirty="0"/>
              <a:t>If it didn’t let you save due to permission errors in the previous steps, then make sure you go back into Nano with</a:t>
            </a:r>
          </a:p>
          <a:p>
            <a:pPr marL="457200" indent="-457200">
              <a:buFont typeface="+mj-lt"/>
              <a:buAutoNum type="arabicPeriod"/>
            </a:pPr>
            <a:r>
              <a:rPr lang="en-US" sz="2000" dirty="0"/>
              <a:t> 					</a:t>
            </a:r>
            <a:r>
              <a:rPr lang="en-US" sz="2000" dirty="0">
                <a:latin typeface="Consolas" panose="020B0609020204030204" pitchFamily="49" charset="0"/>
                <a:cs typeface="Consolas" panose="020B0609020204030204" pitchFamily="49" charset="0"/>
              </a:rPr>
              <a:t>nano ~/.</a:t>
            </a:r>
            <a:r>
              <a:rPr lang="en-US" sz="2000" dirty="0" err="1">
                <a:latin typeface="Consolas" panose="020B0609020204030204" pitchFamily="49" charset="0"/>
                <a:cs typeface="Consolas" panose="020B0609020204030204" pitchFamily="49" charset="0"/>
              </a:rPr>
              <a:t>bash_profile</a:t>
            </a:r>
            <a:r>
              <a:rPr lang="en-US" sz="2000" dirty="0">
                <a:latin typeface="Consolas" panose="020B0609020204030204" pitchFamily="49" charset="0"/>
                <a:cs typeface="Consolas" panose="020B0609020204030204" pitchFamily="49" charset="0"/>
              </a:rPr>
              <a:t> </a:t>
            </a:r>
          </a:p>
          <a:p>
            <a:pPr marL="457200" indent="-457200">
              <a:buFont typeface="+mj-lt"/>
              <a:buAutoNum type="arabicPeriod"/>
            </a:pPr>
            <a:r>
              <a:rPr lang="en-US" sz="2000" dirty="0">
                <a:latin typeface="Sagona Book" panose="02020503050505020204" pitchFamily="18" charset="0"/>
                <a:cs typeface="Consolas" panose="020B0609020204030204" pitchFamily="49" charset="0"/>
              </a:rPr>
              <a:t>and add the line</a:t>
            </a:r>
            <a:r>
              <a:rPr lang="en-US" sz="2000" dirty="0">
                <a:latin typeface="Consolas" panose="020B0609020204030204" pitchFamily="49" charset="0"/>
                <a:cs typeface="Consolas" panose="020B0609020204030204" pitchFamily="49" charset="0"/>
              </a:rPr>
              <a:t> </a:t>
            </a:r>
          </a:p>
          <a:p>
            <a:pPr marL="822960" lvl="3" indent="0">
              <a:buNone/>
            </a:pPr>
            <a:r>
              <a:rPr lang="en-US" sz="1700" dirty="0">
                <a:latin typeface="Consolas" panose="020B0609020204030204" pitchFamily="49" charset="0"/>
                <a:cs typeface="Consolas" panose="020B0609020204030204" pitchFamily="49" charset="0"/>
              </a:rPr>
              <a:t>				export PATH=~/.</a:t>
            </a:r>
            <a:r>
              <a:rPr lang="en-US" sz="1700" dirty="0" err="1">
                <a:latin typeface="Consolas" panose="020B0609020204030204" pitchFamily="49" charset="0"/>
                <a:cs typeface="Consolas" panose="020B0609020204030204" pitchFamily="49" charset="0"/>
              </a:rPr>
              <a:t>npm</a:t>
            </a:r>
            <a:r>
              <a:rPr lang="en-US" sz="1700" dirty="0">
                <a:latin typeface="Consolas" panose="020B0609020204030204" pitchFamily="49" charset="0"/>
                <a:cs typeface="Consolas" panose="020B0609020204030204" pitchFamily="49" charset="0"/>
              </a:rPr>
              <a:t>-global/bin:$PATH </a:t>
            </a:r>
          </a:p>
          <a:p>
            <a:pPr marL="457200" indent="-457200">
              <a:buFont typeface="+mj-lt"/>
              <a:buAutoNum type="arabicPeriod"/>
            </a:pPr>
            <a:r>
              <a:rPr lang="en-US" sz="2000" dirty="0">
                <a:latin typeface="Sagona Book" panose="02020503050505020204" pitchFamily="18" charset="0"/>
                <a:cs typeface="Consolas" panose="020B0609020204030204" pitchFamily="49" charset="0"/>
              </a:rPr>
              <a:t> Once again, hit CTL + X to exit Nano, hit ‘y’ when prompted to save, and then just hit enter to overwrite the .</a:t>
            </a:r>
            <a:r>
              <a:rPr lang="en-US" sz="2000" dirty="0" err="1">
                <a:latin typeface="Sagona Book" panose="02020503050505020204" pitchFamily="18" charset="0"/>
                <a:cs typeface="Consolas" panose="020B0609020204030204" pitchFamily="49" charset="0"/>
              </a:rPr>
              <a:t>bash_profile</a:t>
            </a:r>
            <a:endParaRPr lang="en-US" sz="2000" dirty="0"/>
          </a:p>
          <a:p>
            <a:pPr marL="0" indent="0">
              <a:buNone/>
            </a:pPr>
            <a:br>
              <a:rPr lang="en-US" sz="2000" dirty="0"/>
            </a:br>
            <a:endParaRPr lang="en-US" sz="2000" dirty="0">
              <a:latin typeface="Sagona Book" panose="02020503050505020204" pitchFamily="18" charset="0"/>
              <a:cs typeface="Consolas" panose="020B0609020204030204" pitchFamily="49" charset="0"/>
            </a:endParaRPr>
          </a:p>
        </p:txBody>
      </p:sp>
    </p:spTree>
    <p:extLst>
      <p:ext uri="{BB962C8B-B14F-4D97-AF65-F5344CB8AC3E}">
        <p14:creationId xmlns:p14="http://schemas.microsoft.com/office/powerpoint/2010/main" val="1984226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pPr algn="ctr"/>
            <a:r>
              <a:rPr lang="en-US" dirty="0"/>
              <a:t>MAC INSTRUCTIONS</a:t>
            </a:r>
            <a:br>
              <a:rPr lang="en-US" dirty="0"/>
            </a:br>
            <a:r>
              <a:rPr lang="en-US" dirty="0"/>
              <a:t>Step 6  Part 4: </a:t>
            </a:r>
            <a:r>
              <a:rPr lang="en-US" sz="3600" dirty="0"/>
              <a:t>Things to Try if Step 5 Went Badly</a:t>
            </a: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457200" indent="-457200">
              <a:buFont typeface="+mj-lt"/>
              <a:buAutoNum type="arabicPeriod"/>
            </a:pPr>
            <a:r>
              <a:rPr lang="en-US" sz="2000" dirty="0"/>
              <a:t>Verify that you actually edited the file with the following command:</a:t>
            </a:r>
          </a:p>
          <a:p>
            <a:pPr marL="457200" indent="-457200">
              <a:buFont typeface="+mj-lt"/>
              <a:buAutoNum type="arabicPeriod"/>
            </a:pPr>
            <a:r>
              <a:rPr lang="en-US" sz="2000" dirty="0"/>
              <a:t> </a:t>
            </a:r>
            <a:r>
              <a:rPr lang="en-US" sz="2000" dirty="0">
                <a:latin typeface="Consolas" panose="020B0609020204030204" pitchFamily="49" charset="0"/>
                <a:cs typeface="Consolas" panose="020B0609020204030204" pitchFamily="49" charset="0"/>
              </a:rPr>
              <a:t>cat ~/.</a:t>
            </a:r>
            <a:r>
              <a:rPr lang="en-US" sz="2000" dirty="0" err="1">
                <a:latin typeface="Consolas" panose="020B0609020204030204" pitchFamily="49" charset="0"/>
                <a:cs typeface="Consolas" panose="020B0609020204030204" pitchFamily="49" charset="0"/>
              </a:rPr>
              <a:t>bash_profile</a:t>
            </a:r>
            <a:r>
              <a:rPr lang="en-US" sz="2000" dirty="0">
                <a:latin typeface="Consolas" panose="020B0609020204030204" pitchFamily="49" charset="0"/>
                <a:cs typeface="Consolas" panose="020B0609020204030204" pitchFamily="49" charset="0"/>
              </a:rPr>
              <a:t>      </a:t>
            </a:r>
          </a:p>
          <a:p>
            <a:pPr marL="457200" indent="-457200">
              <a:buFont typeface="+mj-lt"/>
              <a:buAutoNum type="arabicPeriod"/>
            </a:pPr>
            <a:r>
              <a:rPr lang="en-US" sz="2000" dirty="0"/>
              <a:t>If all is well, it should print out the contents of your </a:t>
            </a:r>
            <a:r>
              <a:rPr lang="en-US" sz="2000" dirty="0" err="1"/>
              <a:t>bash_profile</a:t>
            </a:r>
            <a:r>
              <a:rPr lang="en-US" sz="2000" dirty="0"/>
              <a:t> – including the new line you just added to it.</a:t>
            </a:r>
          </a:p>
          <a:p>
            <a:pPr marL="457200" indent="-457200">
              <a:buFont typeface="+mj-lt"/>
              <a:buAutoNum type="arabicPeriod"/>
            </a:pPr>
            <a:r>
              <a:rPr lang="en-US" sz="2000" dirty="0"/>
              <a:t>Exit your terminal completely (i.e., close it by pushing the red x).</a:t>
            </a:r>
          </a:p>
          <a:p>
            <a:pPr marL="457200" indent="-457200">
              <a:buFont typeface="+mj-lt"/>
              <a:buAutoNum type="arabicPeriod"/>
            </a:pPr>
            <a:r>
              <a:rPr lang="en-US" sz="2000" dirty="0"/>
              <a:t>Reopen it as you did before (right click on the </a:t>
            </a:r>
            <a:r>
              <a:rPr lang="en-US" sz="2000" dirty="0" err="1"/>
              <a:t>rn</a:t>
            </a:r>
            <a:r>
              <a:rPr lang="en-US" sz="2000" dirty="0"/>
              <a:t>-starter folder, select “new terminal at folder” – verify  you are in the right place by typing ‘ls’</a:t>
            </a:r>
            <a:br>
              <a:rPr lang="en-US" sz="2000" dirty="0"/>
            </a:br>
            <a:endParaRPr lang="en-US" sz="2000" dirty="0">
              <a:latin typeface="Sagona Book" panose="02020503050505020204" pitchFamily="18" charset="0"/>
              <a:cs typeface="Consolas" panose="020B0609020204030204" pitchFamily="49" charset="0"/>
            </a:endParaRPr>
          </a:p>
        </p:txBody>
      </p:sp>
      <p:pic>
        <p:nvPicPr>
          <p:cNvPr id="5" name="Picture 4" descr="Text&#10;&#10;Description automatically generated">
            <a:extLst>
              <a:ext uri="{FF2B5EF4-FFF2-40B4-BE49-F238E27FC236}">
                <a16:creationId xmlns:a16="http://schemas.microsoft.com/office/drawing/2014/main" id="{9197764B-9B81-A945-8D90-92B9CCB0A046}"/>
              </a:ext>
            </a:extLst>
          </p:cNvPr>
          <p:cNvPicPr>
            <a:picLocks noChangeAspect="1"/>
          </p:cNvPicPr>
          <p:nvPr/>
        </p:nvPicPr>
        <p:blipFill>
          <a:blip r:embed="rId3"/>
          <a:stretch>
            <a:fillRect/>
          </a:stretch>
        </p:blipFill>
        <p:spPr>
          <a:xfrm>
            <a:off x="7860300" y="5200650"/>
            <a:ext cx="3991421" cy="1655861"/>
          </a:xfrm>
          <a:prstGeom prst="rect">
            <a:avLst/>
          </a:prstGeom>
        </p:spPr>
      </p:pic>
    </p:spTree>
    <p:extLst>
      <p:ext uri="{BB962C8B-B14F-4D97-AF65-F5344CB8AC3E}">
        <p14:creationId xmlns:p14="http://schemas.microsoft.com/office/powerpoint/2010/main" val="3532979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pPr algn="ctr"/>
            <a:r>
              <a:rPr lang="en-US" dirty="0"/>
              <a:t>MAC INSTRUCTIONS</a:t>
            </a:r>
            <a:br>
              <a:rPr lang="en-US" dirty="0"/>
            </a:br>
            <a:r>
              <a:rPr lang="en-US" dirty="0"/>
              <a:t>Step 6  Part 5: </a:t>
            </a:r>
            <a:r>
              <a:rPr lang="en-US" sz="3600" dirty="0"/>
              <a:t>Things to Try if Step 5 Went Badly</a:t>
            </a: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457200" indent="-457200">
              <a:buFont typeface="+mj-lt"/>
              <a:buAutoNum type="arabicPeriod"/>
            </a:pPr>
            <a:r>
              <a:rPr lang="en-US" sz="2000" dirty="0"/>
              <a:t>Install the global expo-cli tools to the new location by typing the following:</a:t>
            </a:r>
          </a:p>
          <a:p>
            <a:pPr marL="457200" indent="-457200">
              <a:buFont typeface="+mj-lt"/>
              <a:buAutoNum type="arabicPeriod"/>
            </a:pPr>
            <a:r>
              <a:rPr lang="en-US" sz="2000" dirty="0"/>
              <a:t> 				</a:t>
            </a:r>
            <a:r>
              <a:rPr lang="en-US" sz="2000" dirty="0" err="1">
                <a:latin typeface="Consolas" panose="020B0609020204030204" pitchFamily="49" charset="0"/>
                <a:cs typeface="Consolas" panose="020B0609020204030204" pitchFamily="49" charset="0"/>
              </a:rPr>
              <a:t>npm</a:t>
            </a:r>
            <a:r>
              <a:rPr lang="en-US" sz="2000" dirty="0">
                <a:latin typeface="Consolas" panose="020B0609020204030204" pitchFamily="49" charset="0"/>
                <a:cs typeface="Consolas" panose="020B0609020204030204" pitchFamily="49" charset="0"/>
              </a:rPr>
              <a:t> install expo-cli --global</a:t>
            </a:r>
          </a:p>
          <a:p>
            <a:pPr marL="457200" indent="-457200">
              <a:buFont typeface="+mj-lt"/>
              <a:buAutoNum type="arabicPeriod"/>
            </a:pPr>
            <a:r>
              <a:rPr lang="en-US" sz="2000" dirty="0"/>
              <a:t>Into your terminal. This will likely take a little bit, and you will probably see a lot of Warnings. But if all went according to plan, there should be no more errors!</a:t>
            </a:r>
          </a:p>
          <a:p>
            <a:pPr marL="0" indent="0">
              <a:buNone/>
            </a:pPr>
            <a:endParaRPr lang="en-US" sz="2000" dirty="0"/>
          </a:p>
        </p:txBody>
      </p:sp>
    </p:spTree>
    <p:extLst>
      <p:ext uri="{BB962C8B-B14F-4D97-AF65-F5344CB8AC3E}">
        <p14:creationId xmlns:p14="http://schemas.microsoft.com/office/powerpoint/2010/main" val="1675974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fontScale="90000"/>
          </a:bodyPr>
          <a:lstStyle/>
          <a:p>
            <a:pPr algn="ctr"/>
            <a:r>
              <a:rPr lang="en-US" dirty="0"/>
              <a:t>MAC INSTRUCTIONS</a:t>
            </a:r>
            <a:br>
              <a:rPr lang="en-US" dirty="0"/>
            </a:br>
            <a:r>
              <a:rPr lang="en-US" dirty="0"/>
              <a:t>Step 6  Epilogue: </a:t>
            </a:r>
            <a:r>
              <a:rPr lang="en-US" sz="3600" dirty="0"/>
              <a:t>Things to Try if Step 5 Went Badly</a:t>
            </a: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62500" lnSpcReduction="20000"/>
          </a:bodyPr>
          <a:lstStyle/>
          <a:p>
            <a:pPr marL="0" indent="0">
              <a:buNone/>
            </a:pPr>
            <a:endParaRPr lang="en-US" sz="2000" dirty="0"/>
          </a:p>
          <a:p>
            <a:pPr marL="0" indent="0">
              <a:buNone/>
            </a:pPr>
            <a:r>
              <a:rPr lang="en-US" sz="2000" b="1" i="1" dirty="0"/>
              <a:t>Why do we do this?</a:t>
            </a:r>
          </a:p>
          <a:p>
            <a:pPr marL="0" indent="0">
              <a:buNone/>
            </a:pPr>
            <a:r>
              <a:rPr lang="en-US" sz="2000" dirty="0"/>
              <a:t>I don’t know. Why do we do this to ourselves? It’s a great question.</a:t>
            </a:r>
          </a:p>
          <a:p>
            <a:pPr marL="0" indent="0">
              <a:buNone/>
            </a:pPr>
            <a:r>
              <a:rPr lang="en-US" sz="2000" dirty="0"/>
              <a:t>Seriously though, I tried to explain the “why” along with the “what”, but it boils down to our computers trying to protect us from ourselves, and us trying to convince the computers that we are good and that we know what we are doing. </a:t>
            </a:r>
          </a:p>
          <a:p>
            <a:pPr marL="0" indent="0">
              <a:buNone/>
            </a:pPr>
            <a:r>
              <a:rPr lang="en-US" sz="2000" dirty="0"/>
              <a:t>The </a:t>
            </a:r>
            <a:r>
              <a:rPr lang="en-US" sz="2000" dirty="0" err="1"/>
              <a:t>bash_profile</a:t>
            </a:r>
            <a:r>
              <a:rPr lang="en-US" sz="2000" dirty="0"/>
              <a:t> is a way to configure your user environment with persistence (as opposed to only within a single terminal window).</a:t>
            </a:r>
          </a:p>
          <a:p>
            <a:pPr marL="0" indent="0">
              <a:buNone/>
            </a:pPr>
            <a:r>
              <a:rPr lang="en-US" sz="2000" dirty="0"/>
              <a:t>Adding</a:t>
            </a:r>
            <a:r>
              <a:rPr lang="en-US" sz="2000" dirty="0">
                <a:latin typeface="Sagona Book" panose="02020503050505020204" pitchFamily="18" charset="0"/>
                <a:cs typeface="Consolas" panose="020B0609020204030204" pitchFamily="49" charset="0"/>
              </a:rPr>
              <a:t> </a:t>
            </a:r>
            <a:r>
              <a:rPr lang="en-US" sz="2000" dirty="0">
                <a:latin typeface="Consolas" panose="020B0609020204030204" pitchFamily="49" charset="0"/>
                <a:cs typeface="Consolas" panose="020B0609020204030204" pitchFamily="49" charset="0"/>
              </a:rPr>
              <a:t>export PATH=~/.</a:t>
            </a:r>
            <a:r>
              <a:rPr lang="en-US" sz="2000" dirty="0" err="1">
                <a:latin typeface="Consolas" panose="020B0609020204030204" pitchFamily="49" charset="0"/>
                <a:cs typeface="Consolas" panose="020B0609020204030204" pitchFamily="49" charset="0"/>
              </a:rPr>
              <a:t>npm</a:t>
            </a:r>
            <a:r>
              <a:rPr lang="en-US" sz="2000" dirty="0">
                <a:latin typeface="Consolas" panose="020B0609020204030204" pitchFamily="49" charset="0"/>
                <a:cs typeface="Consolas" panose="020B0609020204030204" pitchFamily="49" charset="0"/>
              </a:rPr>
              <a:t>-global/bin:$PATH </a:t>
            </a:r>
            <a:r>
              <a:rPr lang="en-US" sz="2000" dirty="0">
                <a:latin typeface="Sagona Book" panose="02020503050505020204" pitchFamily="18" charset="0"/>
                <a:cs typeface="Consolas" panose="020B0609020204030204" pitchFamily="49" charset="0"/>
              </a:rPr>
              <a:t>to the </a:t>
            </a:r>
            <a:r>
              <a:rPr lang="en-US" sz="2000" dirty="0" err="1">
                <a:latin typeface="Sagona Book" panose="02020503050505020204" pitchFamily="18" charset="0"/>
                <a:cs typeface="Consolas" panose="020B0609020204030204" pitchFamily="49" charset="0"/>
              </a:rPr>
              <a:t>bash_profile</a:t>
            </a:r>
            <a:r>
              <a:rPr lang="en-US" sz="2000" dirty="0">
                <a:latin typeface="Sagona Book" panose="02020503050505020204" pitchFamily="18" charset="0"/>
                <a:cs typeface="Consolas" panose="020B0609020204030204" pitchFamily="49" charset="0"/>
              </a:rPr>
              <a:t> basically added </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npm</a:t>
            </a:r>
            <a:r>
              <a:rPr lang="en-US" sz="2000" dirty="0">
                <a:latin typeface="Consolas" panose="020B0609020204030204" pitchFamily="49" charset="0"/>
                <a:cs typeface="Consolas" panose="020B0609020204030204" pitchFamily="49" charset="0"/>
              </a:rPr>
              <a:t>-global/bin </a:t>
            </a:r>
            <a:r>
              <a:rPr lang="en-US" sz="2000" dirty="0">
                <a:latin typeface="Sagona Book" panose="02020503050505020204" pitchFamily="18" charset="0"/>
                <a:cs typeface="Consolas" panose="020B0609020204030204" pitchFamily="49" charset="0"/>
              </a:rPr>
              <a:t>to our path (we pre-pended it to our path, technically speaking). The path is a list of colon separated paths,.</a:t>
            </a:r>
          </a:p>
          <a:p>
            <a:pPr marL="0" indent="0">
              <a:buNone/>
            </a:pPr>
            <a:r>
              <a:rPr lang="en-US" sz="2000" dirty="0">
                <a:latin typeface="Sagona Book" panose="02020503050505020204" pitchFamily="18" charset="0"/>
                <a:cs typeface="Consolas" panose="020B0609020204030204" pitchFamily="49" charset="0"/>
              </a:rPr>
              <a:t>By adding it to the path, now our computer knows a new place to look for things we want to run.</a:t>
            </a:r>
          </a:p>
          <a:p>
            <a:pPr marL="0" indent="0">
              <a:buNone/>
            </a:pPr>
            <a:r>
              <a:rPr lang="en-US" sz="2000" dirty="0">
                <a:latin typeface="Sagona Book" panose="02020503050505020204" pitchFamily="18" charset="0"/>
                <a:cs typeface="Consolas" panose="020B0609020204030204" pitchFamily="49" charset="0"/>
              </a:rPr>
              <a:t>When we typed </a:t>
            </a:r>
            <a:r>
              <a:rPr lang="en-US" sz="2000" dirty="0" err="1">
                <a:latin typeface="Sagona Book" panose="02020503050505020204" pitchFamily="18" charset="0"/>
                <a:cs typeface="Consolas" panose="020B0609020204030204" pitchFamily="49" charset="0"/>
              </a:rPr>
              <a:t>npm</a:t>
            </a:r>
            <a:r>
              <a:rPr lang="en-US" sz="2000" dirty="0">
                <a:latin typeface="Sagona Book" panose="02020503050505020204" pitchFamily="18" charset="0"/>
                <a:cs typeface="Consolas" panose="020B0609020204030204" pitchFamily="49" charset="0"/>
              </a:rPr>
              <a:t> config set prefix ‘~.</a:t>
            </a:r>
            <a:r>
              <a:rPr lang="en-US" sz="2000" dirty="0" err="1">
                <a:latin typeface="Sagona Book" panose="02020503050505020204" pitchFamily="18" charset="0"/>
                <a:cs typeface="Consolas" panose="020B0609020204030204" pitchFamily="49" charset="0"/>
              </a:rPr>
              <a:t>npm</a:t>
            </a:r>
            <a:r>
              <a:rPr lang="en-US" sz="2000" dirty="0">
                <a:latin typeface="Sagona Book" panose="02020503050505020204" pitchFamily="18" charset="0"/>
                <a:cs typeface="Consolas" panose="020B0609020204030204" pitchFamily="49" charset="0"/>
              </a:rPr>
              <a:t>-global’ that was us telling us where </a:t>
            </a:r>
            <a:r>
              <a:rPr lang="en-US" sz="2000" dirty="0" err="1">
                <a:latin typeface="Sagona Book" panose="02020503050505020204" pitchFamily="18" charset="0"/>
                <a:cs typeface="Consolas" panose="020B0609020204030204" pitchFamily="49" charset="0"/>
              </a:rPr>
              <a:t>npm</a:t>
            </a:r>
            <a:r>
              <a:rPr lang="en-US" sz="2000" dirty="0">
                <a:latin typeface="Sagona Book" panose="02020503050505020204" pitchFamily="18" charset="0"/>
                <a:cs typeface="Consolas" panose="020B0609020204030204" pitchFamily="49" charset="0"/>
              </a:rPr>
              <a:t> should install global things (e.g., the </a:t>
            </a:r>
            <a:r>
              <a:rPr lang="en-US" sz="2000" dirty="0" err="1">
                <a:latin typeface="Sagona Book" panose="02020503050505020204" pitchFamily="18" charset="0"/>
                <a:cs typeface="Consolas" panose="020B0609020204030204" pitchFamily="49" charset="0"/>
              </a:rPr>
              <a:t>npm</a:t>
            </a:r>
            <a:r>
              <a:rPr lang="en-US" sz="2000" dirty="0">
                <a:latin typeface="Sagona Book" panose="02020503050505020204" pitchFamily="18" charset="0"/>
                <a:cs typeface="Consolas" panose="020B0609020204030204" pitchFamily="49" charset="0"/>
              </a:rPr>
              <a:t> install expo-cli –global command) – it now installs it in this new folder (that we have permissions for), and by adding the bin to the path, it will enable our computer to just run it without specifying the whole absolute path to it each time.</a:t>
            </a:r>
            <a:endParaRPr lang="en-US" sz="2000" dirty="0">
              <a:latin typeface="Sagona Book" panose="02020503050505020204" pitchFamily="18" charset="0"/>
            </a:endParaRPr>
          </a:p>
        </p:txBody>
      </p:sp>
    </p:spTree>
    <p:extLst>
      <p:ext uri="{BB962C8B-B14F-4D97-AF65-F5344CB8AC3E}">
        <p14:creationId xmlns:p14="http://schemas.microsoft.com/office/powerpoint/2010/main" val="3659026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pPr algn="ctr"/>
            <a:r>
              <a:rPr lang="en-US" dirty="0"/>
              <a:t>MAC INSTRUCTIONS</a:t>
            </a:r>
            <a:br>
              <a:rPr lang="en-US" dirty="0"/>
            </a:br>
            <a:r>
              <a:rPr lang="en-US" dirty="0"/>
              <a:t>Step 7 Part 1: Open Metro Bundler</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a:bodyPr>
          <a:lstStyle/>
          <a:p>
            <a:pPr marL="457200" indent="-457200">
              <a:buFont typeface="+mj-lt"/>
              <a:buAutoNum type="arabicPeriod"/>
            </a:pPr>
            <a:r>
              <a:rPr lang="en-US" sz="2000" dirty="0">
                <a:latin typeface="Sagona Book" panose="02020503050505020204" pitchFamily="18" charset="0"/>
              </a:rPr>
              <a:t>This is something that in theory should be easy, but I ended up running into troubles to as well.</a:t>
            </a:r>
          </a:p>
          <a:p>
            <a:pPr marL="457200" indent="-457200">
              <a:buFont typeface="+mj-lt"/>
              <a:buAutoNum type="arabicPeriod"/>
            </a:pPr>
            <a:r>
              <a:rPr lang="en-US" sz="2000" dirty="0">
                <a:latin typeface="Sagona Book" panose="02020503050505020204" pitchFamily="18" charset="0"/>
              </a:rPr>
              <a:t>From the same terminal window, type </a:t>
            </a:r>
            <a:r>
              <a:rPr lang="en-US" sz="2000" dirty="0" err="1">
                <a:latin typeface="Consolas" panose="020B0609020204030204" pitchFamily="49" charset="0"/>
                <a:cs typeface="Consolas" panose="020B0609020204030204" pitchFamily="49" charset="0"/>
              </a:rPr>
              <a:t>npm</a:t>
            </a:r>
            <a:r>
              <a:rPr lang="en-US" sz="2000" dirty="0">
                <a:latin typeface="Consolas" panose="020B0609020204030204" pitchFamily="49" charset="0"/>
                <a:cs typeface="Consolas" panose="020B0609020204030204" pitchFamily="49" charset="0"/>
              </a:rPr>
              <a:t> start</a:t>
            </a:r>
          </a:p>
          <a:p>
            <a:pPr marL="457200" indent="-457200">
              <a:buFont typeface="+mj-lt"/>
              <a:buAutoNum type="arabicPeriod"/>
            </a:pPr>
            <a:r>
              <a:rPr lang="en-US" sz="2000" dirty="0">
                <a:latin typeface="Sagona Book" panose="02020503050505020204" pitchFamily="18" charset="0"/>
              </a:rPr>
              <a:t>If all went according to plan, you should see a big QR code appear.</a:t>
            </a:r>
          </a:p>
          <a:p>
            <a:pPr marL="457200" indent="-457200">
              <a:buFont typeface="+mj-lt"/>
              <a:buAutoNum type="arabicPeriod"/>
            </a:pPr>
            <a:r>
              <a:rPr lang="en-US" sz="2000" dirty="0">
                <a:latin typeface="Sagona Book" panose="02020503050505020204" pitchFamily="18" charset="0"/>
              </a:rPr>
              <a:t>However, if you are like me, then you might see a bunch of errors regarding there being too many files open.</a:t>
            </a:r>
          </a:p>
        </p:txBody>
      </p:sp>
      <p:pic>
        <p:nvPicPr>
          <p:cNvPr id="5" name="Picture 4" descr="Text&#10;&#10;Description automatically generated">
            <a:extLst>
              <a:ext uri="{FF2B5EF4-FFF2-40B4-BE49-F238E27FC236}">
                <a16:creationId xmlns:a16="http://schemas.microsoft.com/office/drawing/2014/main" id="{CCBCA9C9-FBAB-F54A-AB0B-ADB67AE4CBEE}"/>
              </a:ext>
            </a:extLst>
          </p:cNvPr>
          <p:cNvPicPr>
            <a:picLocks noChangeAspect="1"/>
          </p:cNvPicPr>
          <p:nvPr/>
        </p:nvPicPr>
        <p:blipFill>
          <a:blip r:embed="rId3"/>
          <a:stretch>
            <a:fillRect/>
          </a:stretch>
        </p:blipFill>
        <p:spPr>
          <a:xfrm>
            <a:off x="1614486" y="4774245"/>
            <a:ext cx="8296275" cy="1917068"/>
          </a:xfrm>
          <a:prstGeom prst="rect">
            <a:avLst/>
          </a:prstGeom>
        </p:spPr>
      </p:pic>
    </p:spTree>
    <p:extLst>
      <p:ext uri="{BB962C8B-B14F-4D97-AF65-F5344CB8AC3E}">
        <p14:creationId xmlns:p14="http://schemas.microsoft.com/office/powerpoint/2010/main" val="4126985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pPr algn="ctr"/>
            <a:r>
              <a:rPr lang="en-US" dirty="0"/>
              <a:t>MAC INSTRUCTIONS</a:t>
            </a:r>
            <a:br>
              <a:rPr lang="en-US" dirty="0"/>
            </a:br>
            <a:r>
              <a:rPr lang="en-US" dirty="0"/>
              <a:t>Step 7 Part 2: Open Metro Bundler</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548938" cy="3849624"/>
          </a:xfrm>
        </p:spPr>
        <p:txBody>
          <a:bodyPr>
            <a:normAutofit/>
          </a:bodyPr>
          <a:lstStyle/>
          <a:p>
            <a:pPr marL="457200" indent="-457200">
              <a:buFont typeface="+mj-lt"/>
              <a:buAutoNum type="arabicPeriod"/>
            </a:pPr>
            <a:r>
              <a:rPr lang="en-US" sz="2000" dirty="0">
                <a:latin typeface="Sagona Book" panose="02020503050505020204" pitchFamily="18" charset="0"/>
              </a:rPr>
              <a:t>React Native will use a tool called watchman if it is available, which can help resolve this issue.</a:t>
            </a:r>
          </a:p>
          <a:p>
            <a:pPr marL="457200" indent="-457200">
              <a:buFont typeface="+mj-lt"/>
              <a:buAutoNum type="arabicPeriod"/>
            </a:pPr>
            <a:r>
              <a:rPr lang="en-US" sz="2000" dirty="0">
                <a:latin typeface="Sagona Book" panose="02020503050505020204" pitchFamily="18" charset="0"/>
              </a:rPr>
              <a:t>To install watchman, you can first setup Homebrew, another package manager. You can read about it here: https://</a:t>
            </a:r>
            <a:r>
              <a:rPr lang="en-US" sz="2000" dirty="0" err="1">
                <a:latin typeface="Sagona Book" panose="02020503050505020204" pitchFamily="18" charset="0"/>
              </a:rPr>
              <a:t>brew.sh</a:t>
            </a:r>
            <a:r>
              <a:rPr lang="en-US" sz="2000" dirty="0">
                <a:latin typeface="Sagona Book" panose="02020503050505020204" pitchFamily="18" charset="0"/>
              </a:rPr>
              <a:t>/</a:t>
            </a:r>
          </a:p>
          <a:p>
            <a:pPr marL="457200" indent="-457200">
              <a:buFont typeface="+mj-lt"/>
              <a:buAutoNum type="arabicPeriod"/>
            </a:pPr>
            <a:r>
              <a:rPr lang="en-US" sz="2000" dirty="0">
                <a:latin typeface="Sagona Book" panose="02020503050505020204" pitchFamily="18" charset="0"/>
              </a:rPr>
              <a:t>To set up Homebrew, first type the following command into your terminal (all on one line): </a:t>
            </a:r>
            <a:r>
              <a:rPr lang="en-US" sz="2000" dirty="0">
                <a:latin typeface="Consolas" panose="020B0609020204030204" pitchFamily="49" charset="0"/>
                <a:cs typeface="Consolas" panose="020B0609020204030204" pitchFamily="49" charset="0"/>
              </a:rPr>
              <a:t>/bin/bash -c "$(curl -</a:t>
            </a:r>
            <a:r>
              <a:rPr lang="en-US" sz="2000" dirty="0" err="1">
                <a:latin typeface="Consolas" panose="020B0609020204030204" pitchFamily="49" charset="0"/>
                <a:cs typeface="Consolas" panose="020B0609020204030204" pitchFamily="49" charset="0"/>
              </a:rPr>
              <a:t>fsSL</a:t>
            </a:r>
            <a:r>
              <a:rPr lang="en-US" sz="2000" dirty="0">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hlinkClick r:id="rId3"/>
              </a:rPr>
              <a:t>https://raw.githubusercontent.com/Homebrew/install/HEAD/install.sh</a:t>
            </a:r>
            <a:r>
              <a:rPr lang="en-US" sz="2000" dirty="0">
                <a:latin typeface="Consolas" panose="020B0609020204030204" pitchFamily="49" charset="0"/>
                <a:cs typeface="Consolas" panose="020B0609020204030204" pitchFamily="49" charset="0"/>
              </a:rPr>
              <a:t>)”</a:t>
            </a:r>
          </a:p>
          <a:p>
            <a:pPr marL="457200" indent="-457200">
              <a:buFont typeface="+mj-lt"/>
              <a:buAutoNum type="arabicPeriod"/>
            </a:pPr>
            <a:r>
              <a:rPr lang="en-US" sz="2000" dirty="0">
                <a:latin typeface="Sagona Book" panose="02020503050505020204" pitchFamily="18" charset="0"/>
                <a:cs typeface="Consolas" panose="020B0609020204030204" pitchFamily="49" charset="0"/>
              </a:rPr>
              <a:t>This will probably take a few minutes! Just be patient!</a:t>
            </a:r>
          </a:p>
        </p:txBody>
      </p:sp>
    </p:spTree>
    <p:extLst>
      <p:ext uri="{BB962C8B-B14F-4D97-AF65-F5344CB8AC3E}">
        <p14:creationId xmlns:p14="http://schemas.microsoft.com/office/powerpoint/2010/main" val="2166711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pPr algn="ctr"/>
            <a:r>
              <a:rPr lang="en-US" dirty="0"/>
              <a:t>WINDOWS INSTRUCTIONS</a:t>
            </a:r>
            <a:br>
              <a:rPr lang="en-US" dirty="0"/>
            </a:br>
            <a:r>
              <a:rPr lang="en-US" dirty="0"/>
              <a:t>(high level)</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70000" lnSpcReduction="20000"/>
          </a:bodyPr>
          <a:lstStyle/>
          <a:p>
            <a:pPr marL="457200" indent="-457200">
              <a:buFont typeface="+mj-lt"/>
              <a:buAutoNum type="arabicPeriod"/>
            </a:pPr>
            <a:r>
              <a:rPr lang="en-US" sz="2000" dirty="0"/>
              <a:t>Install Node</a:t>
            </a:r>
          </a:p>
          <a:p>
            <a:pPr marL="457200" indent="-457200">
              <a:buFont typeface="+mj-lt"/>
              <a:buAutoNum type="arabicPeriod"/>
            </a:pPr>
            <a:r>
              <a:rPr lang="en-US" sz="2000" dirty="0"/>
              <a:t>Install Git</a:t>
            </a:r>
          </a:p>
          <a:p>
            <a:pPr marL="457200" indent="-457200">
              <a:buFont typeface="+mj-lt"/>
              <a:buAutoNum type="arabicPeriod"/>
            </a:pPr>
            <a:r>
              <a:rPr lang="en-US" sz="2000" dirty="0"/>
              <a:t>Download the boilerplate code zip file from Moodle</a:t>
            </a:r>
          </a:p>
          <a:p>
            <a:pPr marL="457200" indent="-457200">
              <a:buFont typeface="+mj-lt"/>
              <a:buAutoNum type="arabicPeriod"/>
            </a:pPr>
            <a:r>
              <a:rPr lang="en-US" sz="2000" dirty="0"/>
              <a:t>Open </a:t>
            </a:r>
            <a:r>
              <a:rPr lang="en-US" sz="2000" dirty="0" err="1"/>
              <a:t>Gitbash</a:t>
            </a:r>
            <a:r>
              <a:rPr lang="en-US" sz="2000" dirty="0"/>
              <a:t> and navigate to where you downloaded the starter code</a:t>
            </a:r>
          </a:p>
          <a:p>
            <a:pPr marL="457200" indent="-457200">
              <a:buFont typeface="+mj-lt"/>
              <a:buAutoNum type="arabicPeriod"/>
            </a:pPr>
            <a:r>
              <a:rPr lang="en-US" sz="2000" dirty="0"/>
              <a:t>Install the things specified in the sample project</a:t>
            </a:r>
          </a:p>
          <a:p>
            <a:pPr marL="457200" indent="-457200">
              <a:buFont typeface="+mj-lt"/>
              <a:buAutoNum type="arabicPeriod"/>
            </a:pPr>
            <a:r>
              <a:rPr lang="en-US" sz="2000" dirty="0"/>
              <a:t>Install expo-cli tools</a:t>
            </a:r>
          </a:p>
          <a:p>
            <a:pPr marL="457200" indent="-457200">
              <a:buFont typeface="+mj-lt"/>
              <a:buAutoNum type="arabicPeriod"/>
            </a:pPr>
            <a:r>
              <a:rPr lang="en-US" sz="2000" dirty="0"/>
              <a:t>Run React Native Bundler (Metro Bundler)</a:t>
            </a:r>
          </a:p>
          <a:p>
            <a:pPr marL="457200" indent="-457200">
              <a:buFont typeface="+mj-lt"/>
              <a:buAutoNum type="arabicPeriod"/>
            </a:pPr>
            <a:r>
              <a:rPr lang="en-US" sz="2000" dirty="0"/>
              <a:t>Open Metro Bundler</a:t>
            </a:r>
          </a:p>
          <a:p>
            <a:pPr marL="457200" indent="-457200">
              <a:buFont typeface="+mj-lt"/>
              <a:buAutoNum type="arabicPeriod"/>
            </a:pPr>
            <a:r>
              <a:rPr lang="en-US" sz="2000" dirty="0"/>
              <a:t>Download and Install Expo on your physical mobile device.</a:t>
            </a:r>
          </a:p>
          <a:p>
            <a:pPr marL="457200" indent="-457200">
              <a:buFont typeface="+mj-lt"/>
              <a:buAutoNum type="arabicPeriod"/>
            </a:pPr>
            <a:r>
              <a:rPr lang="en-US" sz="2000" dirty="0"/>
              <a:t>Run code on our physical mobile device!</a:t>
            </a:r>
          </a:p>
          <a:p>
            <a:pPr marL="457200" indent="-457200">
              <a:buFont typeface="+mj-lt"/>
              <a:buAutoNum type="arabicPeriod"/>
            </a:pPr>
            <a:r>
              <a:rPr lang="en-US" sz="2000" dirty="0"/>
              <a:t>Delight in the responsiveness of it all!</a:t>
            </a:r>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3120351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pPr algn="ctr"/>
            <a:r>
              <a:rPr lang="en-US" dirty="0"/>
              <a:t>MAC INSTRUCTIONS</a:t>
            </a:r>
            <a:br>
              <a:rPr lang="en-US" dirty="0"/>
            </a:br>
            <a:r>
              <a:rPr lang="en-US" dirty="0"/>
              <a:t>Step 7 Part 3: Open Metro Bundler</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800" y="2103120"/>
            <a:ext cx="10548938" cy="3849624"/>
          </a:xfrm>
        </p:spPr>
        <p:txBody>
          <a:bodyPr>
            <a:normAutofit fontScale="92500" lnSpcReduction="20000"/>
          </a:bodyPr>
          <a:lstStyle/>
          <a:p>
            <a:pPr marL="457200" indent="-457200">
              <a:buFont typeface="+mj-lt"/>
              <a:buAutoNum type="arabicPeriod"/>
            </a:pPr>
            <a:r>
              <a:rPr lang="en-US" sz="2000" dirty="0">
                <a:latin typeface="Sagona Book" panose="02020503050505020204" pitchFamily="18" charset="0"/>
              </a:rPr>
              <a:t>Once you have Homebrew setup, you can install watchman with the following command on the terminal:  </a:t>
            </a:r>
            <a:r>
              <a:rPr lang="en-US" sz="2000" dirty="0">
                <a:latin typeface="Consolas" panose="020B0609020204030204" pitchFamily="49" charset="0"/>
                <a:cs typeface="Consolas" panose="020B0609020204030204" pitchFamily="49" charset="0"/>
              </a:rPr>
              <a:t>brew install watchman</a:t>
            </a:r>
          </a:p>
          <a:p>
            <a:pPr marL="457200" indent="-457200">
              <a:buFont typeface="+mj-lt"/>
              <a:buAutoNum type="arabicPeriod"/>
            </a:pPr>
            <a:r>
              <a:rPr lang="en-US" sz="2000" dirty="0">
                <a:latin typeface="Sagona Book" panose="02020503050505020204" pitchFamily="18" charset="0"/>
                <a:cs typeface="Consolas" panose="020B0609020204030204" pitchFamily="49" charset="0"/>
              </a:rPr>
              <a:t>If you receive a message about the brew command not being recognized, close your terminal window and re-open it in the same location, and try again.</a:t>
            </a:r>
          </a:p>
          <a:p>
            <a:pPr marL="457200" indent="-457200">
              <a:buFont typeface="+mj-lt"/>
              <a:buAutoNum type="arabicPeriod"/>
            </a:pPr>
            <a:r>
              <a:rPr lang="en-US" sz="2000" dirty="0">
                <a:latin typeface="Sagona Book" panose="02020503050505020204" pitchFamily="18" charset="0"/>
                <a:cs typeface="Consolas" panose="020B0609020204030204" pitchFamily="49" charset="0"/>
              </a:rPr>
              <a:t>Again, this could potentially take a few minutes. Please be patient.</a:t>
            </a:r>
          </a:p>
          <a:p>
            <a:pPr marL="457200" indent="-457200">
              <a:buFont typeface="+mj-lt"/>
              <a:buAutoNum type="arabicPeriod"/>
            </a:pPr>
            <a:r>
              <a:rPr lang="en-US" sz="2000" dirty="0">
                <a:latin typeface="Sagona Book" panose="02020503050505020204" pitchFamily="18" charset="0"/>
                <a:cs typeface="Consolas" panose="020B0609020204030204" pitchFamily="49" charset="0"/>
              </a:rPr>
              <a:t>Once it is finished, try running the metro bundler again with the command </a:t>
            </a:r>
            <a:r>
              <a:rPr lang="en-US" sz="2000" dirty="0" err="1">
                <a:latin typeface="Consolas" panose="020B0609020204030204" pitchFamily="49" charset="0"/>
                <a:cs typeface="Consolas" panose="020B0609020204030204" pitchFamily="49" charset="0"/>
              </a:rPr>
              <a:t>npm</a:t>
            </a:r>
            <a:r>
              <a:rPr lang="en-US" sz="2000" dirty="0">
                <a:latin typeface="Consolas" panose="020B0609020204030204" pitchFamily="49" charset="0"/>
                <a:cs typeface="Consolas" panose="020B0609020204030204" pitchFamily="49" charset="0"/>
              </a:rPr>
              <a:t> start</a:t>
            </a:r>
          </a:p>
          <a:p>
            <a:pPr marL="457200" indent="-457200">
              <a:buFont typeface="+mj-lt"/>
              <a:buAutoNum type="arabicPeriod"/>
            </a:pPr>
            <a:r>
              <a:rPr lang="en-US" sz="2000" dirty="0">
                <a:latin typeface="Sagona Book" panose="02020503050505020204" pitchFamily="18" charset="0"/>
                <a:cs typeface="Consolas" panose="020B0609020204030204" pitchFamily="49" charset="0"/>
              </a:rPr>
              <a:t>If successful, you should receive a QR code like the following.</a:t>
            </a:r>
          </a:p>
          <a:p>
            <a:pPr marL="457200" indent="-457200">
              <a:buFont typeface="+mj-lt"/>
              <a:buAutoNum type="arabicPeriod"/>
            </a:pPr>
            <a:r>
              <a:rPr lang="en-US" sz="2000" dirty="0">
                <a:latin typeface="Sagona Book" panose="02020503050505020204" pitchFamily="18" charset="0"/>
                <a:cs typeface="Consolas" panose="020B0609020204030204" pitchFamily="49" charset="0"/>
              </a:rPr>
              <a:t>For me, it also automatically opened up a webpage.</a:t>
            </a:r>
          </a:p>
          <a:p>
            <a:pPr marL="457200" indent="-457200">
              <a:buFont typeface="+mj-lt"/>
              <a:buAutoNum type="arabicPeriod"/>
            </a:pPr>
            <a:r>
              <a:rPr lang="en-US" sz="2000" dirty="0">
                <a:latin typeface="Sagona Book" panose="02020503050505020204" pitchFamily="18" charset="0"/>
                <a:cs typeface="Consolas" panose="020B0609020204030204" pitchFamily="49" charset="0"/>
              </a:rPr>
              <a:t>If your webpage didn’t open, open a browser (e.g., chrome).</a:t>
            </a:r>
          </a:p>
          <a:p>
            <a:pPr marL="457200" indent="-457200">
              <a:buFont typeface="+mj-lt"/>
              <a:buAutoNum type="arabicPeriod"/>
            </a:pPr>
            <a:r>
              <a:rPr lang="en-US" sz="2000" dirty="0">
                <a:latin typeface="Sagona Book" panose="02020503050505020204" pitchFamily="18" charset="0"/>
                <a:cs typeface="Consolas" panose="020B0609020204030204" pitchFamily="49" charset="0"/>
              </a:rPr>
              <a:t>And enter this address: http://localhost:19002/</a:t>
            </a:r>
          </a:p>
          <a:p>
            <a:pPr marL="457200" indent="-457200">
              <a:buFont typeface="+mj-lt"/>
              <a:buAutoNum type="arabicPeriod"/>
            </a:pPr>
            <a:endParaRPr lang="en-US" sz="2000" dirty="0">
              <a:latin typeface="Consolas" panose="020B0609020204030204" pitchFamily="49" charset="0"/>
              <a:cs typeface="Consolas" panose="020B0609020204030204" pitchFamily="49" charset="0"/>
            </a:endParaRPr>
          </a:p>
        </p:txBody>
      </p:sp>
      <p:pic>
        <p:nvPicPr>
          <p:cNvPr id="5" name="Picture 4" descr="Qr code&#10;&#10;Description automatically generated">
            <a:extLst>
              <a:ext uri="{FF2B5EF4-FFF2-40B4-BE49-F238E27FC236}">
                <a16:creationId xmlns:a16="http://schemas.microsoft.com/office/drawing/2014/main" id="{1C498D5D-268B-7941-92DB-E6E89F083393}"/>
              </a:ext>
            </a:extLst>
          </p:cNvPr>
          <p:cNvPicPr>
            <a:picLocks noChangeAspect="1"/>
          </p:cNvPicPr>
          <p:nvPr/>
        </p:nvPicPr>
        <p:blipFill>
          <a:blip r:embed="rId3"/>
          <a:stretch>
            <a:fillRect/>
          </a:stretch>
        </p:blipFill>
        <p:spPr>
          <a:xfrm>
            <a:off x="9522276" y="4829175"/>
            <a:ext cx="1918835" cy="1922462"/>
          </a:xfrm>
          <a:prstGeom prst="rect">
            <a:avLst/>
          </a:prstGeom>
        </p:spPr>
      </p:pic>
    </p:spTree>
    <p:extLst>
      <p:ext uri="{BB962C8B-B14F-4D97-AF65-F5344CB8AC3E}">
        <p14:creationId xmlns:p14="http://schemas.microsoft.com/office/powerpoint/2010/main" val="3050049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fontScale="90000"/>
          </a:bodyPr>
          <a:lstStyle/>
          <a:p>
            <a:pPr algn="ctr"/>
            <a:r>
              <a:rPr lang="en-US" dirty="0"/>
              <a:t>MAC INSTRUCTIONS</a:t>
            </a:r>
            <a:br>
              <a:rPr lang="en-US" dirty="0"/>
            </a:br>
            <a:r>
              <a:rPr lang="en-US" dirty="0"/>
              <a:t>Step 8: </a:t>
            </a:r>
            <a:r>
              <a:rPr lang="en-US" sz="3600" dirty="0"/>
              <a:t>Download and Install Expo on your physical mobile device.</a:t>
            </a:r>
            <a:br>
              <a:rPr lang="en-US" sz="3600" dirty="0"/>
            </a:b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799" y="2103120"/>
            <a:ext cx="10791967" cy="3849624"/>
          </a:xfrm>
        </p:spPr>
        <p:txBody>
          <a:bodyPr>
            <a:normAutofit/>
          </a:bodyPr>
          <a:lstStyle/>
          <a:p>
            <a:pPr marL="457200" indent="-457200">
              <a:buFont typeface="+mj-lt"/>
              <a:buAutoNum type="arabicPeriod"/>
            </a:pPr>
            <a:r>
              <a:rPr lang="en-US" sz="2000" dirty="0"/>
              <a:t>On your physical mobile device, go to the Apple App Store, or the Google Play Store.</a:t>
            </a:r>
          </a:p>
          <a:p>
            <a:pPr marL="457200" indent="-457200">
              <a:buFont typeface="+mj-lt"/>
              <a:buAutoNum type="arabicPeriod"/>
            </a:pPr>
            <a:r>
              <a:rPr lang="en-US" sz="2000" dirty="0"/>
              <a:t>Do a search for “Expo”</a:t>
            </a:r>
          </a:p>
          <a:p>
            <a:pPr marL="457200" indent="-457200">
              <a:buFont typeface="+mj-lt"/>
              <a:buAutoNum type="arabicPeriod"/>
            </a:pPr>
            <a:r>
              <a:rPr lang="en-US" sz="2000" dirty="0"/>
              <a:t>You should see something that says “Expo” or “Expo Client” or “Expo Go”</a:t>
            </a:r>
          </a:p>
          <a:p>
            <a:pPr marL="457200" indent="-457200">
              <a:buFont typeface="+mj-lt"/>
              <a:buAutoNum type="arabicPeriod"/>
            </a:pPr>
            <a:r>
              <a:rPr lang="en-US" sz="2000" dirty="0"/>
              <a:t>Install it.</a:t>
            </a:r>
          </a:p>
          <a:p>
            <a:pPr marL="0" indent="0">
              <a:buNone/>
            </a:pPr>
            <a:endParaRPr lang="en-US" sz="2000" b="1" i="1" dirty="0"/>
          </a:p>
          <a:p>
            <a:pPr marL="0" indent="0">
              <a:buNone/>
            </a:pPr>
            <a:r>
              <a:rPr lang="en-US" sz="2000" b="1" i="1" dirty="0"/>
              <a:t>Why do we do this?</a:t>
            </a:r>
          </a:p>
          <a:p>
            <a:pPr marL="0" indent="0">
              <a:buNone/>
            </a:pPr>
            <a:r>
              <a:rPr lang="en-US" sz="2000" dirty="0"/>
              <a:t>Expo is going to “read in” that QR code we generated a second ago to get our code to run on our device.</a:t>
            </a:r>
          </a:p>
          <a:p>
            <a:pPr marL="0" indent="0">
              <a:buNone/>
            </a:pPr>
            <a:endParaRPr lang="en-US" sz="2000" dirty="0"/>
          </a:p>
          <a:p>
            <a:pPr marL="0" indent="0">
              <a:buNone/>
            </a:pPr>
            <a:endParaRPr lang="en-US" sz="2000" dirty="0"/>
          </a:p>
        </p:txBody>
      </p:sp>
      <p:pic>
        <p:nvPicPr>
          <p:cNvPr id="5" name="Picture 4" descr="Text&#10;&#10;Description automatically generated">
            <a:extLst>
              <a:ext uri="{FF2B5EF4-FFF2-40B4-BE49-F238E27FC236}">
                <a16:creationId xmlns:a16="http://schemas.microsoft.com/office/drawing/2014/main" id="{3602A3FF-66C3-4ED5-9DC1-BB07E79DEE7E}"/>
              </a:ext>
            </a:extLst>
          </p:cNvPr>
          <p:cNvPicPr>
            <a:picLocks noChangeAspect="1"/>
          </p:cNvPicPr>
          <p:nvPr/>
        </p:nvPicPr>
        <p:blipFill>
          <a:blip r:embed="rId3"/>
          <a:stretch>
            <a:fillRect/>
          </a:stretch>
        </p:blipFill>
        <p:spPr>
          <a:xfrm>
            <a:off x="9354201" y="3691364"/>
            <a:ext cx="2349621" cy="673135"/>
          </a:xfrm>
          <a:prstGeom prst="rect">
            <a:avLst/>
          </a:prstGeom>
        </p:spPr>
      </p:pic>
    </p:spTree>
    <p:extLst>
      <p:ext uri="{BB962C8B-B14F-4D97-AF65-F5344CB8AC3E}">
        <p14:creationId xmlns:p14="http://schemas.microsoft.com/office/powerpoint/2010/main" val="3547399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fontScale="90000"/>
          </a:bodyPr>
          <a:lstStyle/>
          <a:p>
            <a:pPr algn="ctr"/>
            <a:r>
              <a:rPr lang="en-US" dirty="0"/>
              <a:t>MAC INSTRUCTIONS</a:t>
            </a:r>
            <a:br>
              <a:rPr lang="en-US" dirty="0"/>
            </a:br>
            <a:r>
              <a:rPr lang="en-US" dirty="0"/>
              <a:t>Step 9: Run code on our physical mobile device.</a:t>
            </a:r>
            <a:br>
              <a:rPr lang="en-US" sz="3600" dirty="0"/>
            </a:b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799" y="2103120"/>
            <a:ext cx="10791967" cy="3849624"/>
          </a:xfrm>
        </p:spPr>
        <p:txBody>
          <a:bodyPr>
            <a:normAutofit fontScale="70000" lnSpcReduction="20000"/>
          </a:bodyPr>
          <a:lstStyle/>
          <a:p>
            <a:pPr marL="457200" indent="-457200">
              <a:buFont typeface="+mj-lt"/>
              <a:buAutoNum type="arabicPeriod"/>
            </a:pPr>
            <a:r>
              <a:rPr lang="en-US" sz="2000" dirty="0"/>
              <a:t>Very Important: Make sure your phone is on the same </a:t>
            </a:r>
            <a:r>
              <a:rPr lang="en-US" sz="2000" dirty="0" err="1"/>
              <a:t>wifi</a:t>
            </a:r>
            <a:r>
              <a:rPr lang="en-US" sz="2000" dirty="0"/>
              <a:t> network as your device running the metro bundler</a:t>
            </a:r>
          </a:p>
          <a:p>
            <a:pPr marL="457200" indent="-457200">
              <a:buFont typeface="+mj-lt"/>
              <a:buAutoNum type="arabicPeriod"/>
            </a:pPr>
            <a:r>
              <a:rPr lang="en-US" sz="2000" dirty="0"/>
              <a:t>Open your phone’s camera application (or open the Expo app you just downloaded and select “Scan QR Code”)</a:t>
            </a:r>
          </a:p>
          <a:p>
            <a:pPr marL="457200" indent="-457200">
              <a:buFont typeface="+mj-lt"/>
              <a:buAutoNum type="arabicPeriod"/>
            </a:pPr>
            <a:r>
              <a:rPr lang="en-US" sz="2000" dirty="0"/>
              <a:t>Hover your phone’s camera over the QR code at </a:t>
            </a:r>
            <a:r>
              <a:rPr lang="en-US" sz="2000" dirty="0">
                <a:latin typeface="Consolas" panose="020B0609020204030204" pitchFamily="49" charset="0"/>
              </a:rPr>
              <a:t>localhost:19002</a:t>
            </a:r>
            <a:endParaRPr lang="en-US" sz="2000" dirty="0"/>
          </a:p>
          <a:p>
            <a:pPr marL="457200" indent="-457200">
              <a:buFont typeface="+mj-lt"/>
              <a:buAutoNum type="arabicPeriod"/>
            </a:pPr>
            <a:r>
              <a:rPr lang="en-US" sz="2000" dirty="0"/>
              <a:t>If prompted, click the link that pops up.</a:t>
            </a:r>
          </a:p>
          <a:p>
            <a:pPr marL="457200" indent="-457200">
              <a:buFont typeface="+mj-lt"/>
              <a:buAutoNum type="arabicPeriod"/>
            </a:pPr>
            <a:r>
              <a:rPr lang="en-US" sz="2000" dirty="0"/>
              <a:t>Watch your phone download and update and then display an awesome app!</a:t>
            </a:r>
          </a:p>
          <a:p>
            <a:pPr marL="457200" indent="-457200">
              <a:buFont typeface="+mj-lt"/>
              <a:buAutoNum type="arabicPeriod"/>
            </a:pPr>
            <a:endParaRPr lang="en-US" sz="2000" b="1" i="1" dirty="0"/>
          </a:p>
          <a:p>
            <a:pPr marL="0" indent="0">
              <a:buNone/>
            </a:pPr>
            <a:r>
              <a:rPr lang="en-US" sz="2000" b="1" i="1" dirty="0"/>
              <a:t>Why do we do this?</a:t>
            </a:r>
          </a:p>
          <a:p>
            <a:pPr marL="0" indent="0">
              <a:buNone/>
            </a:pPr>
            <a:endParaRPr lang="en-US" sz="2000" dirty="0"/>
          </a:p>
          <a:p>
            <a:pPr marL="0" indent="0">
              <a:buNone/>
            </a:pPr>
            <a:r>
              <a:rPr lang="en-US" sz="2000" dirty="0"/>
              <a:t>This is the final step, and how we can test our code on our own physical phone! What you are seeing is the app defined the by boiler plate project! It should basically just be an empty screen that says “</a:t>
            </a:r>
            <a:r>
              <a:rPr lang="en-US" sz="2000" dirty="0" err="1"/>
              <a:t>HomeScreen</a:t>
            </a:r>
            <a:r>
              <a:rPr lang="en-US" sz="2000" dirty="0"/>
              <a:t>” on it.</a:t>
            </a:r>
          </a:p>
        </p:txBody>
      </p:sp>
    </p:spTree>
    <p:extLst>
      <p:ext uri="{BB962C8B-B14F-4D97-AF65-F5344CB8AC3E}">
        <p14:creationId xmlns:p14="http://schemas.microsoft.com/office/powerpoint/2010/main" val="3849266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fontScale="90000"/>
          </a:bodyPr>
          <a:lstStyle/>
          <a:p>
            <a:pPr algn="ctr"/>
            <a:r>
              <a:rPr lang="en-US" dirty="0"/>
              <a:t>MAC INSTRUCTIONS</a:t>
            </a:r>
            <a:br>
              <a:rPr lang="en-US" dirty="0"/>
            </a:br>
            <a:r>
              <a:rPr lang="en-US" dirty="0"/>
              <a:t>Step 10: Delight in the Responsiveness</a:t>
            </a:r>
            <a:br>
              <a:rPr lang="en-US" sz="3600" dirty="0"/>
            </a:b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799" y="2103120"/>
            <a:ext cx="10791967" cy="3849624"/>
          </a:xfrm>
        </p:spPr>
        <p:txBody>
          <a:bodyPr>
            <a:normAutofit fontScale="70000" lnSpcReduction="20000"/>
          </a:bodyPr>
          <a:lstStyle/>
          <a:p>
            <a:pPr marL="457200" indent="-457200">
              <a:buFont typeface="+mj-lt"/>
              <a:buAutoNum type="arabicPeriod"/>
            </a:pPr>
            <a:r>
              <a:rPr lang="en-US" sz="2000" dirty="0"/>
              <a:t>On your file system, go to </a:t>
            </a:r>
            <a:r>
              <a:rPr lang="en-US" sz="2000" dirty="0" err="1"/>
              <a:t>rn</a:t>
            </a:r>
            <a:r>
              <a:rPr lang="en-US" sz="2000" dirty="0"/>
              <a:t>-starter/</a:t>
            </a:r>
            <a:r>
              <a:rPr lang="en-US" sz="2000" dirty="0" err="1"/>
              <a:t>src</a:t>
            </a:r>
            <a:r>
              <a:rPr lang="en-US" sz="2000" dirty="0"/>
              <a:t>/screens/ and open up HomeScreen.js with your editor of choice (e.g., Sublime, Visual Studio Code, etc.)</a:t>
            </a:r>
          </a:p>
          <a:p>
            <a:pPr marL="457200" indent="-457200">
              <a:buFont typeface="+mj-lt"/>
              <a:buAutoNum type="arabicPeriod"/>
            </a:pPr>
            <a:r>
              <a:rPr lang="en-US" sz="2000" dirty="0"/>
              <a:t>On line 5, change the text of </a:t>
            </a:r>
            <a:r>
              <a:rPr lang="en-US" sz="2000" dirty="0" err="1"/>
              <a:t>HomeScreen</a:t>
            </a:r>
            <a:r>
              <a:rPr lang="en-US" sz="2000" dirty="0"/>
              <a:t> to say something else. Anything you like!</a:t>
            </a:r>
          </a:p>
          <a:p>
            <a:pPr marL="457200" indent="-457200">
              <a:buFont typeface="+mj-lt"/>
              <a:buAutoNum type="arabicPeriod"/>
            </a:pPr>
            <a:r>
              <a:rPr lang="en-US" sz="2000" dirty="0"/>
              <a:t>Save the file</a:t>
            </a:r>
          </a:p>
          <a:p>
            <a:pPr marL="457200" indent="-457200">
              <a:buFont typeface="+mj-lt"/>
              <a:buAutoNum type="arabicPeriod"/>
            </a:pPr>
            <a:r>
              <a:rPr lang="en-US" sz="2000" dirty="0"/>
              <a:t>Look at your physical phone! It should update to display the new text!</a:t>
            </a:r>
          </a:p>
          <a:p>
            <a:pPr marL="0" indent="0">
              <a:buNone/>
            </a:pPr>
            <a:endParaRPr lang="en-US" sz="2000" b="1" i="1" dirty="0"/>
          </a:p>
          <a:p>
            <a:pPr marL="0" indent="0">
              <a:buNone/>
            </a:pPr>
            <a:r>
              <a:rPr lang="en-US" sz="2000" b="1" i="1" dirty="0"/>
              <a:t>Why do we do this?</a:t>
            </a:r>
          </a:p>
          <a:p>
            <a:pPr marL="0" indent="0">
              <a:buNone/>
            </a:pPr>
            <a:endParaRPr lang="en-US" sz="2000" dirty="0"/>
          </a:p>
          <a:p>
            <a:pPr marL="0" indent="0">
              <a:buNone/>
            </a:pPr>
            <a:r>
              <a:rPr lang="en-US" sz="2000" dirty="0"/>
              <a:t>We now have the ability to officially test our </a:t>
            </a:r>
          </a:p>
          <a:p>
            <a:pPr marL="0" indent="0">
              <a:buNone/>
            </a:pPr>
            <a:r>
              <a:rPr lang="en-US" sz="2000" dirty="0"/>
              <a:t>applications on a real life phone! And for us to be</a:t>
            </a:r>
          </a:p>
          <a:p>
            <a:pPr marL="0" indent="0">
              <a:buNone/>
            </a:pPr>
            <a:r>
              <a:rPr lang="en-US" sz="2000" dirty="0"/>
              <a:t>able to make changes to this applications and those changes</a:t>
            </a:r>
          </a:p>
          <a:p>
            <a:pPr marL="0" indent="0">
              <a:buNone/>
            </a:pPr>
            <a:r>
              <a:rPr lang="en-US" sz="2000" dirty="0"/>
              <a:t>to be immediately reflected! Congratulations!!!!!!</a:t>
            </a:r>
          </a:p>
        </p:txBody>
      </p:sp>
      <p:pic>
        <p:nvPicPr>
          <p:cNvPr id="7" name="Picture 6" descr="Text&#10;&#10;Description automatically generated">
            <a:extLst>
              <a:ext uri="{FF2B5EF4-FFF2-40B4-BE49-F238E27FC236}">
                <a16:creationId xmlns:a16="http://schemas.microsoft.com/office/drawing/2014/main" id="{2592908E-C8BA-497A-A84B-34E86712B545}"/>
              </a:ext>
            </a:extLst>
          </p:cNvPr>
          <p:cNvPicPr>
            <a:picLocks noChangeAspect="1"/>
          </p:cNvPicPr>
          <p:nvPr/>
        </p:nvPicPr>
        <p:blipFill>
          <a:blip r:embed="rId3"/>
          <a:stretch>
            <a:fillRect/>
          </a:stretch>
        </p:blipFill>
        <p:spPr>
          <a:xfrm>
            <a:off x="7300570" y="4234292"/>
            <a:ext cx="4275085" cy="2397032"/>
          </a:xfrm>
          <a:prstGeom prst="rect">
            <a:avLst/>
          </a:prstGeom>
        </p:spPr>
      </p:pic>
    </p:spTree>
    <p:extLst>
      <p:ext uri="{BB962C8B-B14F-4D97-AF65-F5344CB8AC3E}">
        <p14:creationId xmlns:p14="http://schemas.microsoft.com/office/powerpoint/2010/main" val="2214509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fontScale="90000"/>
          </a:bodyPr>
          <a:lstStyle/>
          <a:p>
            <a:pPr algn="ctr"/>
            <a:r>
              <a:rPr lang="en-US" dirty="0"/>
              <a:t>MAC INSTRUCTIONS</a:t>
            </a:r>
            <a:br>
              <a:rPr lang="en-US" dirty="0"/>
            </a:br>
            <a:r>
              <a:rPr lang="en-US" dirty="0"/>
              <a:t>AFTER EVERYTHING IS SET UP FOREVER…</a:t>
            </a:r>
            <a:br>
              <a:rPr lang="en-US" sz="3600" dirty="0"/>
            </a:b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799" y="2103120"/>
            <a:ext cx="10791967" cy="3849624"/>
          </a:xfrm>
        </p:spPr>
        <p:txBody>
          <a:bodyPr>
            <a:normAutofit fontScale="92500" lnSpcReduction="20000"/>
          </a:bodyPr>
          <a:lstStyle/>
          <a:p>
            <a:pPr marL="0" indent="0">
              <a:buNone/>
            </a:pPr>
            <a:r>
              <a:rPr lang="en-US" sz="2000" dirty="0"/>
              <a:t>The above was long and arduous, but thankfully is more or less a one-time thing. Moving forward, if you wanted to run this project again, you would just do the following:</a:t>
            </a:r>
          </a:p>
          <a:p>
            <a:pPr marL="0" indent="0">
              <a:buNone/>
            </a:pPr>
            <a:endParaRPr lang="en-US" sz="2000" dirty="0"/>
          </a:p>
          <a:p>
            <a:pPr marL="457200" indent="-457200">
              <a:buFont typeface="+mj-lt"/>
              <a:buAutoNum type="arabicPeriod"/>
            </a:pPr>
            <a:r>
              <a:rPr lang="en-US" sz="2000" dirty="0"/>
              <a:t>Navigate to the project directory using Terminal (making sure you are in the folder that has “</a:t>
            </a:r>
            <a:r>
              <a:rPr lang="en-US" sz="2000" dirty="0" err="1"/>
              <a:t>package.json</a:t>
            </a:r>
            <a:r>
              <a:rPr lang="en-US" sz="2000" dirty="0"/>
              <a:t>”)</a:t>
            </a:r>
          </a:p>
          <a:p>
            <a:pPr marL="457200" indent="-457200">
              <a:buFont typeface="+mj-lt"/>
              <a:buAutoNum type="arabicPeriod"/>
            </a:pPr>
            <a:r>
              <a:rPr lang="en-US" sz="2000" dirty="0"/>
              <a:t>Type </a:t>
            </a:r>
            <a:r>
              <a:rPr lang="en-US" sz="2000" dirty="0" err="1">
                <a:latin typeface="Consolas" panose="020B0609020204030204" pitchFamily="49" charset="0"/>
              </a:rPr>
              <a:t>npm</a:t>
            </a:r>
            <a:r>
              <a:rPr lang="en-US" sz="2000" dirty="0">
                <a:latin typeface="Consolas" panose="020B0609020204030204" pitchFamily="49" charset="0"/>
              </a:rPr>
              <a:t> start</a:t>
            </a:r>
          </a:p>
          <a:p>
            <a:pPr marL="457200" indent="-457200">
              <a:buFont typeface="+mj-lt"/>
              <a:buAutoNum type="arabicPeriod"/>
            </a:pPr>
            <a:r>
              <a:rPr lang="en-US" sz="2000" dirty="0"/>
              <a:t>Open </a:t>
            </a:r>
            <a:r>
              <a:rPr lang="en-US" sz="2000" dirty="0">
                <a:latin typeface="Consolas" panose="020B0609020204030204" pitchFamily="49" charset="0"/>
              </a:rPr>
              <a:t>localhost:19002 </a:t>
            </a:r>
            <a:r>
              <a:rPr lang="en-US" sz="2000" dirty="0"/>
              <a:t>in a web browser</a:t>
            </a:r>
          </a:p>
          <a:p>
            <a:pPr marL="457200" indent="-457200">
              <a:buFont typeface="+mj-lt"/>
              <a:buAutoNum type="arabicPeriod"/>
            </a:pPr>
            <a:r>
              <a:rPr lang="en-US" sz="2000" dirty="0"/>
              <a:t>Scan the QR code from the webpage using your phone’s camera/the Expo App.</a:t>
            </a:r>
          </a:p>
          <a:p>
            <a:pPr marL="0" indent="0">
              <a:buNone/>
            </a:pPr>
            <a:endParaRPr lang="en-US" sz="2000" dirty="0"/>
          </a:p>
          <a:p>
            <a:pPr marL="0" indent="0" algn="ctr">
              <a:buNone/>
            </a:pPr>
            <a:r>
              <a:rPr lang="en-US" sz="2000" dirty="0"/>
              <a:t>See? Hardly a pain at all!</a:t>
            </a:r>
          </a:p>
          <a:p>
            <a:pPr marL="0" indent="0">
              <a:buNone/>
            </a:pPr>
            <a:endParaRPr lang="en-US" sz="2000" b="1" i="1" dirty="0"/>
          </a:p>
        </p:txBody>
      </p:sp>
    </p:spTree>
    <p:extLst>
      <p:ext uri="{BB962C8B-B14F-4D97-AF65-F5344CB8AC3E}">
        <p14:creationId xmlns:p14="http://schemas.microsoft.com/office/powerpoint/2010/main" val="4181077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fontScale="90000"/>
          </a:bodyPr>
          <a:lstStyle/>
          <a:p>
            <a:pPr algn="ctr"/>
            <a:r>
              <a:rPr lang="en-US" dirty="0"/>
              <a:t>ANDROID EMULATOR</a:t>
            </a:r>
            <a:br>
              <a:rPr lang="en-US" dirty="0"/>
            </a:br>
            <a:r>
              <a:rPr lang="en-US" dirty="0"/>
              <a:t>HIGH LEVEL STEPS</a:t>
            </a:r>
            <a:br>
              <a:rPr lang="en-US" dirty="0"/>
            </a:br>
            <a:r>
              <a:rPr lang="en-US" sz="1800" i="1" dirty="0"/>
              <a:t>(note: you will still need to do the previous steps for the operating system of your choice)</a:t>
            </a:r>
            <a:br>
              <a:rPr lang="en-US" sz="3600" dirty="0"/>
            </a:b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799" y="2103120"/>
            <a:ext cx="10791967" cy="3849624"/>
          </a:xfrm>
        </p:spPr>
        <p:txBody>
          <a:bodyPr>
            <a:normAutofit lnSpcReduction="10000"/>
          </a:bodyPr>
          <a:lstStyle/>
          <a:p>
            <a:pPr marL="457200" indent="-457200">
              <a:buFont typeface="+mj-lt"/>
              <a:buAutoNum type="arabicPeriod"/>
            </a:pPr>
            <a:r>
              <a:rPr lang="en-US" sz="2000" dirty="0"/>
              <a:t>Download and install Android Studio.</a:t>
            </a:r>
          </a:p>
          <a:p>
            <a:pPr marL="457200" indent="-457200">
              <a:buFont typeface="+mj-lt"/>
              <a:buAutoNum type="arabicPeriod"/>
            </a:pPr>
            <a:r>
              <a:rPr lang="en-US" sz="2000" dirty="0"/>
              <a:t>Create an  Android Virtual Device (AVD)</a:t>
            </a:r>
          </a:p>
          <a:p>
            <a:pPr marL="457200" indent="-457200">
              <a:buFont typeface="+mj-lt"/>
              <a:buAutoNum type="arabicPeriod"/>
            </a:pPr>
            <a:r>
              <a:rPr lang="en-US" sz="2000" dirty="0"/>
              <a:t>Launch your code on the AVD!</a:t>
            </a:r>
          </a:p>
          <a:p>
            <a:pPr marL="457200" indent="-457200">
              <a:buFont typeface="+mj-lt"/>
              <a:buAutoNum type="arabicPeriod"/>
            </a:pPr>
            <a:endParaRPr lang="en-US" sz="2000" dirty="0"/>
          </a:p>
          <a:p>
            <a:pPr marL="0" indent="0">
              <a:buNone/>
            </a:pPr>
            <a:endParaRPr lang="en-US" sz="2000" dirty="0"/>
          </a:p>
          <a:p>
            <a:pPr marL="0" indent="0">
              <a:buNone/>
            </a:pPr>
            <a:endParaRPr lang="en-US" sz="2000" dirty="0"/>
          </a:p>
          <a:p>
            <a:pPr marL="0" indent="0" algn="ctr">
              <a:buNone/>
            </a:pPr>
            <a:r>
              <a:rPr lang="en-US" sz="2000" dirty="0"/>
              <a:t>Again: This guide assumes that you have already gone through all of the previous steps for either Mac or Windows. These instructions are for those of you without physical phones to test on.</a:t>
            </a:r>
          </a:p>
        </p:txBody>
      </p:sp>
    </p:spTree>
    <p:extLst>
      <p:ext uri="{BB962C8B-B14F-4D97-AF65-F5344CB8AC3E}">
        <p14:creationId xmlns:p14="http://schemas.microsoft.com/office/powerpoint/2010/main" val="423491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642594"/>
            <a:ext cx="10322966" cy="1371600"/>
          </a:xfrm>
        </p:spPr>
        <p:txBody>
          <a:bodyPr>
            <a:normAutofit fontScale="90000"/>
          </a:bodyPr>
          <a:lstStyle/>
          <a:p>
            <a:pPr algn="ctr"/>
            <a:r>
              <a:rPr lang="en-US" dirty="0"/>
              <a:t>ANDROID EMULATOR</a:t>
            </a:r>
            <a:br>
              <a:rPr lang="en-US" dirty="0"/>
            </a:br>
            <a:r>
              <a:rPr lang="en-US" dirty="0"/>
              <a:t>STEP 1: DOWNLOAD AND INSTALL ANDROID STUDIO</a:t>
            </a:r>
            <a:br>
              <a:rPr lang="en-US" dirty="0"/>
            </a:br>
            <a:br>
              <a:rPr lang="en-US" sz="3600" dirty="0"/>
            </a:b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799" y="2103120"/>
            <a:ext cx="10791967" cy="3849624"/>
          </a:xfrm>
        </p:spPr>
        <p:txBody>
          <a:bodyPr>
            <a:normAutofit fontScale="85000" lnSpcReduction="10000"/>
          </a:bodyPr>
          <a:lstStyle/>
          <a:p>
            <a:pPr marL="457200" indent="-457200">
              <a:buFont typeface="+mj-lt"/>
              <a:buAutoNum type="arabicPeriod"/>
            </a:pPr>
            <a:r>
              <a:rPr lang="en-US" sz="2000" dirty="0"/>
              <a:t>Android Studio can be found here:  </a:t>
            </a:r>
            <a:r>
              <a:rPr lang="en-US" sz="2000" dirty="0">
                <a:hlinkClick r:id="rId3"/>
              </a:rPr>
              <a:t>https://developer.android.com/studio</a:t>
            </a:r>
            <a:endParaRPr lang="en-US" sz="2000" dirty="0"/>
          </a:p>
          <a:p>
            <a:pPr marL="457200" indent="-457200">
              <a:buFont typeface="+mj-lt"/>
              <a:buAutoNum type="arabicPeriod"/>
            </a:pPr>
            <a:r>
              <a:rPr lang="en-US" sz="2000" dirty="0"/>
              <a:t>Click on the Download Android Studio button, and install it as you would any other app.</a:t>
            </a:r>
          </a:p>
          <a:p>
            <a:pPr marL="457200" indent="-457200">
              <a:buFont typeface="+mj-lt"/>
              <a:buAutoNum type="arabicPeriod"/>
            </a:pPr>
            <a:r>
              <a:rPr lang="en-US" sz="2000" dirty="0"/>
              <a:t>Android Studio is *very large.* It will take *a while* to get this up and running on your machines.</a:t>
            </a:r>
          </a:p>
          <a:p>
            <a:pPr marL="457200" indent="-457200">
              <a:buFont typeface="+mj-lt"/>
              <a:buAutoNum type="arabicPeriod"/>
            </a:pPr>
            <a:endParaRPr lang="en-US" sz="2000" b="1" i="1" dirty="0"/>
          </a:p>
          <a:p>
            <a:pPr marL="0" indent="0">
              <a:buNone/>
            </a:pPr>
            <a:r>
              <a:rPr lang="en-US" sz="2000" b="1" i="1" dirty="0"/>
              <a:t>Why do we do this?</a:t>
            </a:r>
            <a:endParaRPr lang="en-US" sz="2000" dirty="0"/>
          </a:p>
          <a:p>
            <a:pPr marL="0" indent="0">
              <a:buNone/>
            </a:pPr>
            <a:r>
              <a:rPr lang="en-US" sz="2000" dirty="0"/>
              <a:t>Android Studio is the go-to IDE for Android development. It makes it very easy to create emulators of Android devices, which we can use to test our mobile apps on if we don’t have a physical phone of our own.</a:t>
            </a:r>
          </a:p>
          <a:p>
            <a:pPr marL="0" indent="0">
              <a:buNone/>
            </a:pPr>
            <a:r>
              <a:rPr lang="en-US" sz="2000" dirty="0"/>
              <a:t>Also it’s what we used in previous incarnations of this class when we only did Android programming! That’s more of just a fun fact than anything else, though.</a:t>
            </a:r>
          </a:p>
          <a:p>
            <a:pPr marL="0" indent="0">
              <a:buNone/>
            </a:pPr>
            <a:endParaRPr lang="en-US" sz="2000" dirty="0"/>
          </a:p>
        </p:txBody>
      </p:sp>
      <p:pic>
        <p:nvPicPr>
          <p:cNvPr id="5" name="Picture 4" descr="Graphical user interface, text, application, email&#10;&#10;Description automatically generated">
            <a:extLst>
              <a:ext uri="{FF2B5EF4-FFF2-40B4-BE49-F238E27FC236}">
                <a16:creationId xmlns:a16="http://schemas.microsoft.com/office/drawing/2014/main" id="{BA96B41A-CC04-4C19-8A13-AC31DDD8EF4B}"/>
              </a:ext>
            </a:extLst>
          </p:cNvPr>
          <p:cNvPicPr>
            <a:picLocks noChangeAspect="1"/>
          </p:cNvPicPr>
          <p:nvPr/>
        </p:nvPicPr>
        <p:blipFill>
          <a:blip r:embed="rId4"/>
          <a:stretch>
            <a:fillRect/>
          </a:stretch>
        </p:blipFill>
        <p:spPr>
          <a:xfrm>
            <a:off x="8880653" y="5407780"/>
            <a:ext cx="2978113" cy="1286675"/>
          </a:xfrm>
          <a:prstGeom prst="rect">
            <a:avLst/>
          </a:prstGeom>
        </p:spPr>
      </p:pic>
    </p:spTree>
    <p:extLst>
      <p:ext uri="{BB962C8B-B14F-4D97-AF65-F5344CB8AC3E}">
        <p14:creationId xmlns:p14="http://schemas.microsoft.com/office/powerpoint/2010/main" val="4118365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642594"/>
            <a:ext cx="10322966" cy="1371600"/>
          </a:xfrm>
        </p:spPr>
        <p:txBody>
          <a:bodyPr>
            <a:normAutofit fontScale="90000"/>
          </a:bodyPr>
          <a:lstStyle/>
          <a:p>
            <a:pPr algn="ctr"/>
            <a:r>
              <a:rPr lang="en-US" dirty="0"/>
              <a:t>ANDROID EMULATOR</a:t>
            </a:r>
            <a:br>
              <a:rPr lang="en-US" dirty="0"/>
            </a:br>
            <a:r>
              <a:rPr lang="en-US" dirty="0"/>
              <a:t>STEP 2 Part 1: </a:t>
            </a:r>
            <a:r>
              <a:rPr lang="en-US" sz="3600" dirty="0"/>
              <a:t>Create an  Android Virtual Device (AVD)</a:t>
            </a:r>
            <a:br>
              <a:rPr lang="en-US" dirty="0"/>
            </a:br>
            <a:br>
              <a:rPr lang="en-US" sz="3600" dirty="0"/>
            </a:b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799" y="2103120"/>
            <a:ext cx="10791967" cy="3849624"/>
          </a:xfrm>
        </p:spPr>
        <p:txBody>
          <a:bodyPr>
            <a:normAutofit/>
          </a:bodyPr>
          <a:lstStyle/>
          <a:p>
            <a:pPr marL="457200" indent="-457200">
              <a:buFont typeface="+mj-lt"/>
              <a:buAutoNum type="arabicPeriod"/>
            </a:pPr>
            <a:r>
              <a:rPr lang="en-US" sz="2000" dirty="0"/>
              <a:t>First, open the AVD manager. I already have a bunch of AVD’s made, but if you just installed Android Studio you probably won’t, so your screen might look different from mine. It should be in the upper-right-</a:t>
            </a:r>
            <a:r>
              <a:rPr lang="en-US" sz="2000" dirty="0" err="1"/>
              <a:t>ish</a:t>
            </a:r>
            <a:r>
              <a:rPr lang="en-US" sz="2000" dirty="0"/>
              <a:t> corner of Android Studio, maybe as a drop down box with the option “Open AVD Manager.”</a:t>
            </a:r>
          </a:p>
          <a:p>
            <a:pPr marL="457200" indent="-457200">
              <a:buFont typeface="+mj-lt"/>
              <a:buAutoNum type="arabicPeriod"/>
            </a:pPr>
            <a:r>
              <a:rPr lang="en-US" sz="2000" dirty="0"/>
              <a:t>Once the AVD Manager is open, click the “Create Virtual Device” button.</a:t>
            </a:r>
          </a:p>
          <a:p>
            <a:pPr marL="457200" indent="-457200">
              <a:buFont typeface="+mj-lt"/>
              <a:buAutoNum type="arabicPeriod"/>
            </a:pPr>
            <a:endParaRPr lang="en-US" sz="2000" dirty="0"/>
          </a:p>
          <a:p>
            <a:pPr marL="0" indent="0">
              <a:buNone/>
            </a:pPr>
            <a:endParaRPr lang="en-US" sz="2000" dirty="0"/>
          </a:p>
          <a:p>
            <a:pPr marL="0" indent="0">
              <a:buNone/>
            </a:pPr>
            <a:endParaRPr lang="en-US" sz="2000" dirty="0"/>
          </a:p>
          <a:p>
            <a:pPr marL="457200" indent="-457200">
              <a:buFont typeface="+mj-lt"/>
              <a:buAutoNum type="arabicPeriod"/>
            </a:pPr>
            <a:endParaRPr lang="en-US" sz="2000" b="1" i="1" dirty="0"/>
          </a:p>
          <a:p>
            <a:pPr marL="0" indent="0">
              <a:buNone/>
            </a:pPr>
            <a:endParaRPr lang="en-US" sz="2000" dirty="0"/>
          </a:p>
        </p:txBody>
      </p:sp>
      <p:pic>
        <p:nvPicPr>
          <p:cNvPr id="5" name="Picture 4" descr="A screenshot of a computer&#10;&#10;Description automatically generated with medium confidence">
            <a:extLst>
              <a:ext uri="{FF2B5EF4-FFF2-40B4-BE49-F238E27FC236}">
                <a16:creationId xmlns:a16="http://schemas.microsoft.com/office/drawing/2014/main" id="{0C3F8644-12CC-4709-831D-059019F36649}"/>
              </a:ext>
            </a:extLst>
          </p:cNvPr>
          <p:cNvPicPr>
            <a:picLocks noChangeAspect="1"/>
          </p:cNvPicPr>
          <p:nvPr/>
        </p:nvPicPr>
        <p:blipFill>
          <a:blip r:embed="rId3"/>
          <a:stretch>
            <a:fillRect/>
          </a:stretch>
        </p:blipFill>
        <p:spPr>
          <a:xfrm>
            <a:off x="845811" y="4843807"/>
            <a:ext cx="6286823" cy="869995"/>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B8D3CD32-639F-420F-9390-BAE876CCF236}"/>
              </a:ext>
            </a:extLst>
          </p:cNvPr>
          <p:cNvPicPr>
            <a:picLocks noChangeAspect="1"/>
          </p:cNvPicPr>
          <p:nvPr/>
        </p:nvPicPr>
        <p:blipFill>
          <a:blip r:embed="rId4"/>
          <a:stretch>
            <a:fillRect/>
          </a:stretch>
        </p:blipFill>
        <p:spPr>
          <a:xfrm>
            <a:off x="7756458" y="4147718"/>
            <a:ext cx="3974190" cy="2710282"/>
          </a:xfrm>
          <a:prstGeom prst="rect">
            <a:avLst/>
          </a:prstGeom>
        </p:spPr>
      </p:pic>
    </p:spTree>
    <p:extLst>
      <p:ext uri="{BB962C8B-B14F-4D97-AF65-F5344CB8AC3E}">
        <p14:creationId xmlns:p14="http://schemas.microsoft.com/office/powerpoint/2010/main" val="2490133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642594"/>
            <a:ext cx="10322966" cy="1371600"/>
          </a:xfrm>
        </p:spPr>
        <p:txBody>
          <a:bodyPr>
            <a:normAutofit fontScale="90000"/>
          </a:bodyPr>
          <a:lstStyle/>
          <a:p>
            <a:pPr algn="ctr"/>
            <a:r>
              <a:rPr lang="en-US" dirty="0"/>
              <a:t>ANDROID EMULATOR</a:t>
            </a:r>
            <a:br>
              <a:rPr lang="en-US" dirty="0"/>
            </a:br>
            <a:r>
              <a:rPr lang="en-US" dirty="0"/>
              <a:t>STEP 2 Part 2: </a:t>
            </a:r>
            <a:r>
              <a:rPr lang="en-US" sz="3600" dirty="0"/>
              <a:t>Create an  Android Virtual Device (AVD)</a:t>
            </a:r>
            <a:br>
              <a:rPr lang="en-US" dirty="0"/>
            </a:br>
            <a:br>
              <a:rPr lang="en-US" sz="3600" dirty="0"/>
            </a:b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799" y="2103120"/>
            <a:ext cx="10791967" cy="3849624"/>
          </a:xfrm>
        </p:spPr>
        <p:txBody>
          <a:bodyPr>
            <a:normAutofit/>
          </a:bodyPr>
          <a:lstStyle/>
          <a:p>
            <a:pPr marL="457200" indent="-457200">
              <a:buFont typeface="+mj-lt"/>
              <a:buAutoNum type="arabicPeriod"/>
            </a:pPr>
            <a:r>
              <a:rPr lang="en-US" sz="2000" dirty="0"/>
              <a:t>You can now design the specifications of any device you want! Let’s create a Pixel 2 together!</a:t>
            </a:r>
          </a:p>
          <a:p>
            <a:pPr marL="457200" indent="-457200">
              <a:buFont typeface="+mj-lt"/>
              <a:buAutoNum type="arabicPeriod"/>
            </a:pPr>
            <a:r>
              <a:rPr lang="en-US" sz="2000" dirty="0"/>
              <a:t>Make sure “Phone” is the Category on the left, then select Pixel 2 in the list. Click Next.</a:t>
            </a:r>
          </a:p>
          <a:p>
            <a:pPr marL="457200" indent="-457200">
              <a:buFont typeface="+mj-lt"/>
              <a:buAutoNum type="arabicPeriod"/>
            </a:pPr>
            <a:endParaRPr lang="en-US" sz="2000" dirty="0"/>
          </a:p>
          <a:p>
            <a:pPr marL="0" indent="0">
              <a:buNone/>
            </a:pPr>
            <a:endParaRPr lang="en-US" sz="2000" dirty="0"/>
          </a:p>
          <a:p>
            <a:pPr marL="0" indent="0">
              <a:buNone/>
            </a:pPr>
            <a:endParaRPr lang="en-US" sz="2000" dirty="0"/>
          </a:p>
          <a:p>
            <a:pPr marL="457200" indent="-457200">
              <a:buFont typeface="+mj-lt"/>
              <a:buAutoNum type="arabicPeriod"/>
            </a:pPr>
            <a:endParaRPr lang="en-US" sz="2000" b="1" i="1" dirty="0"/>
          </a:p>
          <a:p>
            <a:pPr marL="0" indent="0">
              <a:buNone/>
            </a:pPr>
            <a:endParaRPr lang="en-US" sz="2000" dirty="0"/>
          </a:p>
        </p:txBody>
      </p:sp>
      <p:pic>
        <p:nvPicPr>
          <p:cNvPr id="6" name="Picture 5" descr="A screenshot of a computer&#10;&#10;Description automatically generated with medium confidence">
            <a:extLst>
              <a:ext uri="{FF2B5EF4-FFF2-40B4-BE49-F238E27FC236}">
                <a16:creationId xmlns:a16="http://schemas.microsoft.com/office/drawing/2014/main" id="{B93F0390-7FC5-4AD2-A9D2-86D37FFA137D}"/>
              </a:ext>
            </a:extLst>
          </p:cNvPr>
          <p:cNvPicPr>
            <a:picLocks noChangeAspect="1"/>
          </p:cNvPicPr>
          <p:nvPr/>
        </p:nvPicPr>
        <p:blipFill>
          <a:blip r:embed="rId3"/>
          <a:stretch>
            <a:fillRect/>
          </a:stretch>
        </p:blipFill>
        <p:spPr>
          <a:xfrm>
            <a:off x="3760013" y="3472919"/>
            <a:ext cx="5853622" cy="3190381"/>
          </a:xfrm>
          <a:prstGeom prst="rect">
            <a:avLst/>
          </a:prstGeom>
        </p:spPr>
      </p:pic>
    </p:spTree>
    <p:extLst>
      <p:ext uri="{BB962C8B-B14F-4D97-AF65-F5344CB8AC3E}">
        <p14:creationId xmlns:p14="http://schemas.microsoft.com/office/powerpoint/2010/main" val="4288826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642594"/>
            <a:ext cx="10322966" cy="1371600"/>
          </a:xfrm>
        </p:spPr>
        <p:txBody>
          <a:bodyPr>
            <a:normAutofit fontScale="90000"/>
          </a:bodyPr>
          <a:lstStyle/>
          <a:p>
            <a:pPr algn="ctr"/>
            <a:r>
              <a:rPr lang="en-US" dirty="0"/>
              <a:t>ANDROID EMULATOR</a:t>
            </a:r>
            <a:br>
              <a:rPr lang="en-US" dirty="0"/>
            </a:br>
            <a:r>
              <a:rPr lang="en-US" dirty="0"/>
              <a:t>STEP 2 Part 3: </a:t>
            </a:r>
            <a:r>
              <a:rPr lang="en-US" sz="3600" dirty="0"/>
              <a:t>Create an  Android Virtual Device (AVD)</a:t>
            </a:r>
            <a:br>
              <a:rPr lang="en-US" dirty="0"/>
            </a:br>
            <a:br>
              <a:rPr lang="en-US" sz="3600" dirty="0"/>
            </a:b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799" y="2103120"/>
            <a:ext cx="10791967" cy="3849624"/>
          </a:xfrm>
        </p:spPr>
        <p:txBody>
          <a:bodyPr>
            <a:normAutofit/>
          </a:bodyPr>
          <a:lstStyle/>
          <a:p>
            <a:pPr marL="457200" indent="-457200">
              <a:buFont typeface="+mj-lt"/>
              <a:buAutoNum type="arabicPeriod"/>
            </a:pPr>
            <a:r>
              <a:rPr lang="en-US" sz="2000" dirty="0"/>
              <a:t>Then select what API version of Android you want to use. Let’s say Oreo for now (if you want something else, it *shouldn’t* really matter.</a:t>
            </a:r>
          </a:p>
          <a:p>
            <a:pPr marL="457200" indent="-457200">
              <a:buFont typeface="+mj-lt"/>
              <a:buAutoNum type="arabicPeriod"/>
            </a:pPr>
            <a:r>
              <a:rPr lang="en-US" sz="2000" dirty="0"/>
              <a:t>You may have to download which version you choose before you may select it.</a:t>
            </a:r>
          </a:p>
          <a:p>
            <a:pPr marL="457200" indent="-457200">
              <a:buFont typeface="+mj-lt"/>
              <a:buAutoNum type="arabicPeriod"/>
            </a:pPr>
            <a:r>
              <a:rPr lang="en-US" sz="2000" dirty="0"/>
              <a:t>After you have selected your version, click Next.</a:t>
            </a:r>
          </a:p>
          <a:p>
            <a:pPr marL="457200" indent="-457200">
              <a:buFont typeface="+mj-lt"/>
              <a:buAutoNum type="arabicPeriod"/>
            </a:pPr>
            <a:endParaRPr lang="en-US" sz="2000" dirty="0"/>
          </a:p>
          <a:p>
            <a:pPr marL="0" indent="0">
              <a:buNone/>
            </a:pPr>
            <a:endParaRPr lang="en-US" sz="2000" dirty="0"/>
          </a:p>
          <a:p>
            <a:pPr marL="0" indent="0">
              <a:buNone/>
            </a:pPr>
            <a:endParaRPr lang="en-US" sz="2000" dirty="0"/>
          </a:p>
          <a:p>
            <a:pPr marL="457200" indent="-457200">
              <a:buFont typeface="+mj-lt"/>
              <a:buAutoNum type="arabicPeriod"/>
            </a:pPr>
            <a:endParaRPr lang="en-US" sz="2000" b="1" i="1" dirty="0"/>
          </a:p>
          <a:p>
            <a:pPr marL="0" indent="0">
              <a:buNone/>
            </a:pPr>
            <a:endParaRPr lang="en-US" sz="2000" dirty="0"/>
          </a:p>
        </p:txBody>
      </p:sp>
      <p:pic>
        <p:nvPicPr>
          <p:cNvPr id="5" name="Picture 4" descr="Graphical user interface, application&#10;&#10;Description automatically generated">
            <a:extLst>
              <a:ext uri="{FF2B5EF4-FFF2-40B4-BE49-F238E27FC236}">
                <a16:creationId xmlns:a16="http://schemas.microsoft.com/office/drawing/2014/main" id="{781209C0-264D-4F59-B485-01BC9F68071D}"/>
              </a:ext>
            </a:extLst>
          </p:cNvPr>
          <p:cNvPicPr>
            <a:picLocks noChangeAspect="1"/>
          </p:cNvPicPr>
          <p:nvPr/>
        </p:nvPicPr>
        <p:blipFill>
          <a:blip r:embed="rId3"/>
          <a:stretch>
            <a:fillRect/>
          </a:stretch>
        </p:blipFill>
        <p:spPr>
          <a:xfrm>
            <a:off x="7754124" y="3614852"/>
            <a:ext cx="3814317" cy="2600554"/>
          </a:xfrm>
          <a:prstGeom prst="rect">
            <a:avLst/>
          </a:prstGeom>
        </p:spPr>
      </p:pic>
    </p:spTree>
    <p:extLst>
      <p:ext uri="{BB962C8B-B14F-4D97-AF65-F5344CB8AC3E}">
        <p14:creationId xmlns:p14="http://schemas.microsoft.com/office/powerpoint/2010/main" val="3424115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pPr algn="ctr"/>
            <a:r>
              <a:rPr lang="en-US" dirty="0"/>
              <a:t>WINDOWS INSTRUCTIONS</a:t>
            </a:r>
            <a:br>
              <a:rPr lang="en-US" dirty="0"/>
            </a:br>
            <a:r>
              <a:rPr lang="en-US" dirty="0"/>
              <a:t>Step 1: Install Node</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77500" lnSpcReduction="20000"/>
          </a:bodyPr>
          <a:lstStyle/>
          <a:p>
            <a:pPr marL="457200" indent="-457200">
              <a:buFont typeface="+mj-lt"/>
              <a:buAutoNum type="arabicPeriod"/>
            </a:pPr>
            <a:r>
              <a:rPr lang="en-US" sz="2000" dirty="0"/>
              <a:t>Go here: </a:t>
            </a:r>
            <a:r>
              <a:rPr lang="en-US" sz="2000" dirty="0">
                <a:hlinkClick r:id="rId2"/>
              </a:rPr>
              <a:t>https://nodejs.org/en/download/</a:t>
            </a:r>
            <a:endParaRPr lang="en-US" sz="2000" dirty="0"/>
          </a:p>
          <a:p>
            <a:pPr marL="457200" indent="-457200">
              <a:buFont typeface="+mj-lt"/>
              <a:buAutoNum type="arabicPeriod"/>
            </a:pPr>
            <a:r>
              <a:rPr lang="en-US" sz="2000" dirty="0"/>
              <a:t>Download the LTS (Long Term Support) Version of Node on the computer you are planning on programming on.</a:t>
            </a:r>
          </a:p>
          <a:p>
            <a:pPr marL="457200" indent="-457200">
              <a:buFont typeface="+mj-lt"/>
              <a:buAutoNum type="arabicPeriod"/>
            </a:pPr>
            <a:r>
              <a:rPr lang="en-US" sz="2000" dirty="0"/>
              <a:t>After you download it , install it.</a:t>
            </a:r>
          </a:p>
          <a:p>
            <a:pPr marL="0" indent="0">
              <a:buNone/>
            </a:pPr>
            <a:endParaRPr lang="en-US" sz="2000" dirty="0"/>
          </a:p>
          <a:p>
            <a:pPr marL="0" indent="0">
              <a:buNone/>
            </a:pPr>
            <a:r>
              <a:rPr lang="en-US" sz="2000" b="1" i="1" dirty="0"/>
              <a:t>Why do we do this?</a:t>
            </a:r>
          </a:p>
          <a:p>
            <a:pPr marL="0" indent="0">
              <a:buNone/>
            </a:pPr>
            <a:endParaRPr lang="en-US" sz="2000" dirty="0"/>
          </a:p>
          <a:p>
            <a:pPr marL="0" indent="0">
              <a:buNone/>
            </a:pPr>
            <a:r>
              <a:rPr lang="en-US" sz="2000" dirty="0"/>
              <a:t>This will give us access to “npm” the </a:t>
            </a:r>
          </a:p>
          <a:p>
            <a:pPr marL="0" indent="0">
              <a:buNone/>
            </a:pPr>
            <a:r>
              <a:rPr lang="en-US" sz="2000" dirty="0"/>
              <a:t>“Node Package Manager” – which will make it</a:t>
            </a:r>
          </a:p>
          <a:p>
            <a:pPr marL="0" indent="0">
              <a:buNone/>
            </a:pPr>
            <a:r>
              <a:rPr lang="en-US" sz="2000" dirty="0"/>
              <a:t>easy to download, install, and update lots of</a:t>
            </a:r>
          </a:p>
          <a:p>
            <a:pPr marL="0" indent="0">
              <a:buNone/>
            </a:pPr>
            <a:r>
              <a:rPr lang="en-US" sz="2000" dirty="0"/>
              <a:t>JavaScript libraries, which we’ll be depending on!</a:t>
            </a:r>
          </a:p>
          <a:p>
            <a:pPr marL="457200" indent="-457200">
              <a:buFont typeface="+mj-lt"/>
              <a:buAutoNum type="arabicPeriod"/>
            </a:pPr>
            <a:endParaRPr lang="en-US" sz="2000" dirty="0"/>
          </a:p>
          <a:p>
            <a:endParaRPr lang="en-US" sz="2000" dirty="0"/>
          </a:p>
        </p:txBody>
      </p:sp>
      <p:pic>
        <p:nvPicPr>
          <p:cNvPr id="5" name="Picture 4" descr="Graphical user interface, diagram, application&#10;&#10;Description automatically generated">
            <a:extLst>
              <a:ext uri="{FF2B5EF4-FFF2-40B4-BE49-F238E27FC236}">
                <a16:creationId xmlns:a16="http://schemas.microsoft.com/office/drawing/2014/main" id="{AFA12400-62DA-4DA8-B40E-6BE01838DD8B}"/>
              </a:ext>
            </a:extLst>
          </p:cNvPr>
          <p:cNvPicPr>
            <a:picLocks noChangeAspect="1"/>
          </p:cNvPicPr>
          <p:nvPr/>
        </p:nvPicPr>
        <p:blipFill>
          <a:blip r:embed="rId3"/>
          <a:stretch>
            <a:fillRect/>
          </a:stretch>
        </p:blipFill>
        <p:spPr>
          <a:xfrm>
            <a:off x="7088429" y="3273487"/>
            <a:ext cx="4637718" cy="2768183"/>
          </a:xfrm>
          <a:prstGeom prst="rect">
            <a:avLst/>
          </a:prstGeom>
        </p:spPr>
      </p:pic>
    </p:spTree>
    <p:extLst>
      <p:ext uri="{BB962C8B-B14F-4D97-AF65-F5344CB8AC3E}">
        <p14:creationId xmlns:p14="http://schemas.microsoft.com/office/powerpoint/2010/main" val="17728089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642594"/>
            <a:ext cx="10322966" cy="1371600"/>
          </a:xfrm>
        </p:spPr>
        <p:txBody>
          <a:bodyPr>
            <a:normAutofit fontScale="90000"/>
          </a:bodyPr>
          <a:lstStyle/>
          <a:p>
            <a:pPr algn="ctr"/>
            <a:r>
              <a:rPr lang="en-US" dirty="0"/>
              <a:t>ANDROID EMULATOR</a:t>
            </a:r>
            <a:br>
              <a:rPr lang="en-US" dirty="0"/>
            </a:br>
            <a:r>
              <a:rPr lang="en-US" dirty="0"/>
              <a:t>STEP 2 Part 4: </a:t>
            </a:r>
            <a:r>
              <a:rPr lang="en-US" sz="3600" dirty="0"/>
              <a:t>Create an  Android Virtual Device (AVD)</a:t>
            </a:r>
            <a:br>
              <a:rPr lang="en-US" dirty="0"/>
            </a:br>
            <a:br>
              <a:rPr lang="en-US" sz="3600" dirty="0"/>
            </a:b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799" y="2103120"/>
            <a:ext cx="10791967" cy="3849624"/>
          </a:xfrm>
        </p:spPr>
        <p:txBody>
          <a:bodyPr>
            <a:normAutofit/>
          </a:bodyPr>
          <a:lstStyle/>
          <a:p>
            <a:pPr marL="457200" indent="-457200">
              <a:buFont typeface="+mj-lt"/>
              <a:buAutoNum type="arabicPeriod"/>
            </a:pPr>
            <a:r>
              <a:rPr lang="en-US" sz="2000" dirty="0"/>
              <a:t>Give your AVD a name, if you wish!</a:t>
            </a:r>
          </a:p>
          <a:p>
            <a:pPr marL="457200" indent="-457200">
              <a:buFont typeface="+mj-lt"/>
              <a:buAutoNum type="arabicPeriod"/>
            </a:pPr>
            <a:r>
              <a:rPr lang="en-US" sz="2000" dirty="0"/>
              <a:t>Then click “Finish”</a:t>
            </a:r>
          </a:p>
          <a:p>
            <a:pPr marL="457200" indent="-457200">
              <a:buFont typeface="+mj-lt"/>
              <a:buAutoNum type="arabicPeriod"/>
            </a:pPr>
            <a:r>
              <a:rPr lang="en-US" sz="2000" dirty="0"/>
              <a:t>(FYI, “Show Advanced Settings” has some neat things too, but you shouldn’t have to mess with them for now).</a:t>
            </a:r>
          </a:p>
          <a:p>
            <a:pPr marL="457200" indent="-457200">
              <a:buFont typeface="+mj-lt"/>
              <a:buAutoNum type="arabicPeriod"/>
            </a:pPr>
            <a:r>
              <a:rPr lang="en-US" sz="2000" dirty="0"/>
              <a:t>After that, it should be on the AVD list! Launch it by pushing the green “play” button.</a:t>
            </a:r>
          </a:p>
          <a:p>
            <a:pPr marL="457200" indent="-457200">
              <a:buFont typeface="+mj-lt"/>
              <a:buAutoNum type="arabicPeriod"/>
            </a:pPr>
            <a:endParaRPr lang="en-US" sz="2000" dirty="0"/>
          </a:p>
          <a:p>
            <a:pPr marL="0" indent="0">
              <a:buNone/>
            </a:pPr>
            <a:endParaRPr lang="en-US" sz="2000" dirty="0"/>
          </a:p>
          <a:p>
            <a:pPr marL="0" indent="0">
              <a:buNone/>
            </a:pPr>
            <a:endParaRPr lang="en-US" sz="2000" dirty="0"/>
          </a:p>
          <a:p>
            <a:pPr marL="457200" indent="-457200">
              <a:buFont typeface="+mj-lt"/>
              <a:buAutoNum type="arabicPeriod"/>
            </a:pPr>
            <a:endParaRPr lang="en-US" sz="2000" b="1" i="1" dirty="0"/>
          </a:p>
          <a:p>
            <a:pPr marL="0" indent="0">
              <a:buNone/>
            </a:pPr>
            <a:endParaRPr lang="en-US" sz="2000" dirty="0"/>
          </a:p>
        </p:txBody>
      </p:sp>
      <p:pic>
        <p:nvPicPr>
          <p:cNvPr id="6" name="Picture 5" descr="Graphical user interface, application&#10;&#10;Description automatically generated">
            <a:extLst>
              <a:ext uri="{FF2B5EF4-FFF2-40B4-BE49-F238E27FC236}">
                <a16:creationId xmlns:a16="http://schemas.microsoft.com/office/drawing/2014/main" id="{24FF8E58-BC3E-48C3-9761-B8D2786553DD}"/>
              </a:ext>
            </a:extLst>
          </p:cNvPr>
          <p:cNvPicPr>
            <a:picLocks noChangeAspect="1"/>
          </p:cNvPicPr>
          <p:nvPr/>
        </p:nvPicPr>
        <p:blipFill>
          <a:blip r:embed="rId3"/>
          <a:stretch>
            <a:fillRect/>
          </a:stretch>
        </p:blipFill>
        <p:spPr>
          <a:xfrm>
            <a:off x="972922" y="4337130"/>
            <a:ext cx="4013753" cy="2316044"/>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E94DA407-B5D3-49AA-B77A-58CCC7F99265}"/>
              </a:ext>
            </a:extLst>
          </p:cNvPr>
          <p:cNvPicPr>
            <a:picLocks noChangeAspect="1"/>
          </p:cNvPicPr>
          <p:nvPr/>
        </p:nvPicPr>
        <p:blipFill>
          <a:blip r:embed="rId4"/>
          <a:stretch>
            <a:fillRect/>
          </a:stretch>
        </p:blipFill>
        <p:spPr>
          <a:xfrm>
            <a:off x="5691224" y="4974336"/>
            <a:ext cx="6470875" cy="1648794"/>
          </a:xfrm>
          <a:prstGeom prst="rect">
            <a:avLst/>
          </a:prstGeom>
        </p:spPr>
      </p:pic>
    </p:spTree>
    <p:extLst>
      <p:ext uri="{BB962C8B-B14F-4D97-AF65-F5344CB8AC3E}">
        <p14:creationId xmlns:p14="http://schemas.microsoft.com/office/powerpoint/2010/main" val="101815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a:xfrm>
            <a:off x="1066800" y="642594"/>
            <a:ext cx="10322966" cy="1371600"/>
          </a:xfrm>
        </p:spPr>
        <p:txBody>
          <a:bodyPr>
            <a:normAutofit fontScale="90000"/>
          </a:bodyPr>
          <a:lstStyle/>
          <a:p>
            <a:pPr algn="ctr"/>
            <a:r>
              <a:rPr lang="en-US" dirty="0"/>
              <a:t>ANDROID EMULATOR</a:t>
            </a:r>
            <a:br>
              <a:rPr lang="en-US" dirty="0"/>
            </a:br>
            <a:r>
              <a:rPr lang="en-US" dirty="0"/>
              <a:t>STEP 3: </a:t>
            </a:r>
            <a:r>
              <a:rPr lang="en-US" sz="3600" dirty="0"/>
              <a:t>Launch your code on the AVD!</a:t>
            </a:r>
            <a:br>
              <a:rPr lang="en-US" sz="3600" dirty="0"/>
            </a:b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799" y="2103120"/>
            <a:ext cx="10791967" cy="3849624"/>
          </a:xfrm>
        </p:spPr>
        <p:txBody>
          <a:bodyPr>
            <a:normAutofit/>
          </a:bodyPr>
          <a:lstStyle/>
          <a:p>
            <a:pPr marL="457200" indent="-457200">
              <a:buFont typeface="+mj-lt"/>
              <a:buAutoNum type="arabicPeriod"/>
            </a:pPr>
            <a:r>
              <a:rPr lang="en-US" sz="2000" dirty="0"/>
              <a:t>After launching your AVD, go check out the </a:t>
            </a:r>
            <a:r>
              <a:rPr lang="en-US" sz="2000" dirty="0">
                <a:hlinkClick r:id="rId3"/>
              </a:rPr>
              <a:t>http://localhost:19002/</a:t>
            </a:r>
            <a:r>
              <a:rPr lang="en-US" sz="2000" dirty="0"/>
              <a:t> page again (if you don’t have it running, boot it up by typing “</a:t>
            </a:r>
            <a:r>
              <a:rPr lang="en-US" sz="2000" dirty="0">
                <a:latin typeface="Consolas" panose="020B0609020204030204" pitchFamily="49" charset="0"/>
              </a:rPr>
              <a:t>npm start</a:t>
            </a:r>
            <a:r>
              <a:rPr lang="en-US" sz="2000" dirty="0"/>
              <a:t>” in the directory your project’s </a:t>
            </a:r>
            <a:r>
              <a:rPr lang="en-US" sz="2000" dirty="0" err="1"/>
              <a:t>package.json</a:t>
            </a:r>
            <a:r>
              <a:rPr lang="en-US" sz="2000" dirty="0"/>
              <a:t> file is in.</a:t>
            </a:r>
          </a:p>
          <a:p>
            <a:pPr marL="457200" indent="-457200">
              <a:buFont typeface="+mj-lt"/>
              <a:buAutoNum type="arabicPeriod"/>
            </a:pPr>
            <a:r>
              <a:rPr lang="en-US" sz="2000" dirty="0"/>
              <a:t>You should see an option “Run on Android device/emulator. Click it!</a:t>
            </a:r>
          </a:p>
          <a:p>
            <a:pPr marL="457200" indent="-457200">
              <a:buFont typeface="+mj-lt"/>
              <a:buAutoNum type="arabicPeriod"/>
            </a:pPr>
            <a:r>
              <a:rPr lang="en-US" sz="2000" dirty="0"/>
              <a:t>You should see a message saying “attempting to open simulator”</a:t>
            </a:r>
          </a:p>
          <a:p>
            <a:pPr marL="457200" indent="-457200">
              <a:buFont typeface="+mj-lt"/>
              <a:buAutoNum type="arabicPeriod"/>
            </a:pPr>
            <a:r>
              <a:rPr lang="en-US" sz="2000" dirty="0"/>
              <a:t>You’ll have to wait for about a minute or so. Just be patient.</a:t>
            </a:r>
          </a:p>
          <a:p>
            <a:pPr marL="457200" indent="-457200">
              <a:buFont typeface="+mj-lt"/>
              <a:buAutoNum type="arabicPeriod"/>
            </a:pPr>
            <a:r>
              <a:rPr lang="en-US" sz="2000" dirty="0"/>
              <a:t>Soon, you should see your app show up on your emulator!</a:t>
            </a:r>
          </a:p>
          <a:p>
            <a:pPr marL="457200" indent="-457200">
              <a:buFont typeface="+mj-lt"/>
              <a:buAutoNum type="arabicPeriod"/>
            </a:pPr>
            <a:r>
              <a:rPr lang="en-US" sz="2000" dirty="0"/>
              <a:t>If you change the text of HomeScreen.js, you should see it reflected.</a:t>
            </a:r>
          </a:p>
          <a:p>
            <a:pPr marL="0" indent="0">
              <a:buNone/>
            </a:pPr>
            <a:endParaRPr lang="en-US" sz="2000" dirty="0"/>
          </a:p>
          <a:p>
            <a:pPr marL="0" indent="0">
              <a:buNone/>
            </a:pPr>
            <a:endParaRPr lang="en-US" sz="2000" dirty="0"/>
          </a:p>
          <a:p>
            <a:pPr marL="457200" indent="-457200">
              <a:buFont typeface="+mj-lt"/>
              <a:buAutoNum type="arabicPeriod"/>
            </a:pPr>
            <a:endParaRPr lang="en-US" sz="2000" b="1" i="1" dirty="0"/>
          </a:p>
          <a:p>
            <a:pPr marL="0" indent="0">
              <a:buNone/>
            </a:pPr>
            <a:endParaRPr lang="en-US" sz="2000" dirty="0"/>
          </a:p>
        </p:txBody>
      </p:sp>
      <p:pic>
        <p:nvPicPr>
          <p:cNvPr id="9" name="Picture 8" descr="Qr code&#10;&#10;Description automatically generated">
            <a:extLst>
              <a:ext uri="{FF2B5EF4-FFF2-40B4-BE49-F238E27FC236}">
                <a16:creationId xmlns:a16="http://schemas.microsoft.com/office/drawing/2014/main" id="{C3F02175-8E18-4FCD-BCF8-5AD2E4F07167}"/>
              </a:ext>
            </a:extLst>
          </p:cNvPr>
          <p:cNvPicPr>
            <a:picLocks noChangeAspect="1"/>
          </p:cNvPicPr>
          <p:nvPr/>
        </p:nvPicPr>
        <p:blipFill>
          <a:blip r:embed="rId4"/>
          <a:stretch>
            <a:fillRect/>
          </a:stretch>
        </p:blipFill>
        <p:spPr>
          <a:xfrm>
            <a:off x="0" y="0"/>
            <a:ext cx="1202091" cy="2231136"/>
          </a:xfrm>
          <a:prstGeom prst="rect">
            <a:avLst/>
          </a:prstGeom>
        </p:spPr>
      </p:pic>
      <p:pic>
        <p:nvPicPr>
          <p:cNvPr id="11" name="Picture 10" descr="Shape, square&#10;&#10;Description automatically generated">
            <a:extLst>
              <a:ext uri="{FF2B5EF4-FFF2-40B4-BE49-F238E27FC236}">
                <a16:creationId xmlns:a16="http://schemas.microsoft.com/office/drawing/2014/main" id="{D1A4F8D3-1AD1-4C63-9DC4-8EA4C5E9D4FA}"/>
              </a:ext>
            </a:extLst>
          </p:cNvPr>
          <p:cNvPicPr>
            <a:picLocks noChangeAspect="1"/>
          </p:cNvPicPr>
          <p:nvPr/>
        </p:nvPicPr>
        <p:blipFill>
          <a:blip r:embed="rId5"/>
          <a:stretch>
            <a:fillRect/>
          </a:stretch>
        </p:blipFill>
        <p:spPr>
          <a:xfrm>
            <a:off x="10248596" y="3721549"/>
            <a:ext cx="1458320" cy="2734115"/>
          </a:xfrm>
          <a:prstGeom prst="rect">
            <a:avLst/>
          </a:prstGeom>
        </p:spPr>
      </p:pic>
    </p:spTree>
    <p:extLst>
      <p:ext uri="{BB962C8B-B14F-4D97-AF65-F5344CB8AC3E}">
        <p14:creationId xmlns:p14="http://schemas.microsoft.com/office/powerpoint/2010/main" val="3721152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pPr algn="ctr"/>
            <a:r>
              <a:rPr lang="en-US" dirty="0"/>
              <a:t>WINDOWS INSTRUCTIONS</a:t>
            </a:r>
            <a:br>
              <a:rPr lang="en-US" dirty="0"/>
            </a:br>
            <a:r>
              <a:rPr lang="en-US" dirty="0"/>
              <a:t>Step 2: Install Git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70000" lnSpcReduction="20000"/>
          </a:bodyPr>
          <a:lstStyle/>
          <a:p>
            <a:pPr marL="457200" indent="-457200">
              <a:buFont typeface="+mj-lt"/>
              <a:buAutoNum type="arabicPeriod"/>
            </a:pPr>
            <a:r>
              <a:rPr lang="en-US" sz="2000" dirty="0"/>
              <a:t>Note: If you went through the Java intro sequence here at UNO, there is a high chance you have Git on your machine already and don’t need to do this step. Otherwise…</a:t>
            </a:r>
          </a:p>
          <a:p>
            <a:pPr marL="457200" indent="-457200">
              <a:buFont typeface="+mj-lt"/>
              <a:buAutoNum type="arabicPeriod"/>
            </a:pPr>
            <a:r>
              <a:rPr lang="en-US" sz="2000" dirty="0"/>
              <a:t>Go here: </a:t>
            </a:r>
            <a:r>
              <a:rPr lang="en-US" sz="2000" dirty="0">
                <a:hlinkClick r:id="rId2"/>
              </a:rPr>
              <a:t>https://git-scm.com/download/win</a:t>
            </a:r>
            <a:r>
              <a:rPr lang="en-US" sz="2000" dirty="0"/>
              <a:t> and download Git onto the machine you will program on.</a:t>
            </a:r>
          </a:p>
          <a:p>
            <a:pPr marL="457200" indent="-457200">
              <a:buFont typeface="+mj-lt"/>
              <a:buAutoNum type="arabicPeriod"/>
            </a:pPr>
            <a:r>
              <a:rPr lang="en-US" sz="2000" dirty="0"/>
              <a:t>After you download it, install it.</a:t>
            </a:r>
          </a:p>
          <a:p>
            <a:pPr marL="457200" indent="-457200">
              <a:buFont typeface="+mj-lt"/>
              <a:buAutoNum type="arabicPeriod"/>
            </a:pPr>
            <a:r>
              <a:rPr lang="en-US" sz="2000" dirty="0"/>
              <a:t>If it asks you questions about </a:t>
            </a:r>
            <a:r>
              <a:rPr lang="en-US" sz="2000" dirty="0" err="1"/>
              <a:t>GitBash</a:t>
            </a:r>
            <a:r>
              <a:rPr lang="en-US" sz="2000" dirty="0"/>
              <a:t>, say “yes” – you DO want </a:t>
            </a:r>
            <a:r>
              <a:rPr lang="en-US" sz="2000" dirty="0" err="1"/>
              <a:t>GitBash</a:t>
            </a:r>
            <a:r>
              <a:rPr lang="en-US" sz="2000" dirty="0"/>
              <a:t>. It is good.</a:t>
            </a:r>
          </a:p>
          <a:p>
            <a:pPr marL="0" indent="0">
              <a:buNone/>
            </a:pPr>
            <a:endParaRPr lang="en-US" sz="2000" dirty="0"/>
          </a:p>
          <a:p>
            <a:pPr marL="0" indent="0">
              <a:buNone/>
            </a:pPr>
            <a:r>
              <a:rPr lang="en-US" sz="2000" b="1" i="1" dirty="0"/>
              <a:t>Why do we do this?</a:t>
            </a:r>
          </a:p>
          <a:p>
            <a:pPr marL="0" indent="0">
              <a:buNone/>
            </a:pPr>
            <a:endParaRPr lang="en-US" sz="2000" dirty="0"/>
          </a:p>
          <a:p>
            <a:pPr marL="0" indent="0">
              <a:buNone/>
            </a:pPr>
            <a:r>
              <a:rPr lang="en-US" sz="2000" dirty="0"/>
              <a:t>In addition to being valuable version control software,</a:t>
            </a:r>
          </a:p>
          <a:p>
            <a:pPr marL="0" indent="0">
              <a:buNone/>
            </a:pPr>
            <a:r>
              <a:rPr lang="en-US" sz="2000" dirty="0"/>
              <a:t>Git Bash is going to give us a nice terminal that we can write</a:t>
            </a:r>
          </a:p>
          <a:p>
            <a:pPr marL="0" indent="0">
              <a:buNone/>
            </a:pPr>
            <a:r>
              <a:rPr lang="en-US" sz="2000" dirty="0"/>
              <a:t>commands on (including ‘npm commands’ alluded to on the previous</a:t>
            </a:r>
          </a:p>
          <a:p>
            <a:pPr marL="0" indent="0">
              <a:buNone/>
            </a:pPr>
            <a:r>
              <a:rPr lang="en-US" sz="2000" dirty="0"/>
              <a:t>slide to help us manage our JavaScript libraries.</a:t>
            </a:r>
          </a:p>
        </p:txBody>
      </p:sp>
      <p:pic>
        <p:nvPicPr>
          <p:cNvPr id="6" name="Picture 5" descr="Graphical user interface, text, application, email&#10;&#10;Description automatically generated">
            <a:extLst>
              <a:ext uri="{FF2B5EF4-FFF2-40B4-BE49-F238E27FC236}">
                <a16:creationId xmlns:a16="http://schemas.microsoft.com/office/drawing/2014/main" id="{7C3BEBCC-5FE3-4512-91CF-A42ACBBB5E6B}"/>
              </a:ext>
            </a:extLst>
          </p:cNvPr>
          <p:cNvPicPr>
            <a:picLocks noChangeAspect="1"/>
          </p:cNvPicPr>
          <p:nvPr/>
        </p:nvPicPr>
        <p:blipFill>
          <a:blip r:embed="rId3"/>
          <a:stretch>
            <a:fillRect/>
          </a:stretch>
        </p:blipFill>
        <p:spPr>
          <a:xfrm>
            <a:off x="6568467" y="3657600"/>
            <a:ext cx="5087388" cy="2787204"/>
          </a:xfrm>
          <a:prstGeom prst="rect">
            <a:avLst/>
          </a:prstGeom>
        </p:spPr>
      </p:pic>
    </p:spTree>
    <p:extLst>
      <p:ext uri="{BB962C8B-B14F-4D97-AF65-F5344CB8AC3E}">
        <p14:creationId xmlns:p14="http://schemas.microsoft.com/office/powerpoint/2010/main" val="519782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pPr algn="ctr"/>
            <a:r>
              <a:rPr lang="en-US" dirty="0"/>
              <a:t>WINDOWS INSTRUCTIONS</a:t>
            </a:r>
            <a:br>
              <a:rPr lang="en-US" dirty="0"/>
            </a:br>
            <a:r>
              <a:rPr lang="en-US" dirty="0"/>
              <a:t>Step 3: Download Boilerplate Project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55000" lnSpcReduction="20000"/>
          </a:bodyPr>
          <a:lstStyle/>
          <a:p>
            <a:pPr marL="457200" indent="-457200">
              <a:buFont typeface="+mj-lt"/>
              <a:buAutoNum type="arabicPeriod"/>
            </a:pPr>
            <a:r>
              <a:rPr lang="en-US" sz="2000" dirty="0"/>
              <a:t>Go to the course Moodle Page, scroll down to “Homework Descriptions and Submissions”</a:t>
            </a:r>
          </a:p>
          <a:p>
            <a:pPr marL="457200" indent="-457200">
              <a:buFont typeface="+mj-lt"/>
              <a:buAutoNum type="arabicPeriod"/>
            </a:pPr>
            <a:r>
              <a:rPr lang="en-US" sz="2000" dirty="0"/>
              <a:t>Click on “Homework One – Hello Mobile World!” </a:t>
            </a:r>
          </a:p>
          <a:p>
            <a:pPr marL="457200" indent="-457200">
              <a:buFont typeface="+mj-lt"/>
              <a:buAutoNum type="arabicPeriod"/>
            </a:pPr>
            <a:r>
              <a:rPr lang="en-US" sz="2000" dirty="0"/>
              <a:t>Click on “rn-starter.zip”</a:t>
            </a:r>
          </a:p>
          <a:p>
            <a:pPr marL="457200" indent="-457200">
              <a:buFont typeface="+mj-lt"/>
              <a:buAutoNum type="arabicPeriod"/>
            </a:pPr>
            <a:r>
              <a:rPr lang="en-US" sz="2000" dirty="0"/>
              <a:t>Download it onto your computer at “C:\Users\YOUR_USER_NAME” (so, for me, that would be C:\Users\bmsamue1).</a:t>
            </a:r>
          </a:p>
          <a:p>
            <a:pPr marL="457200" indent="-457200">
              <a:buFont typeface="+mj-lt"/>
              <a:buAutoNum type="arabicPeriod"/>
            </a:pPr>
            <a:r>
              <a:rPr lang="en-US" sz="2000" dirty="0"/>
              <a:t>Extract the zip file.</a:t>
            </a:r>
          </a:p>
          <a:p>
            <a:pPr marL="0" indent="0">
              <a:buNone/>
            </a:pPr>
            <a:endParaRPr lang="en-US" sz="2000" b="1" i="1" dirty="0"/>
          </a:p>
          <a:p>
            <a:pPr marL="0" indent="0">
              <a:buNone/>
            </a:pPr>
            <a:r>
              <a:rPr lang="en-US" sz="2000" b="1" i="1" dirty="0"/>
              <a:t>Why do we do this?</a:t>
            </a:r>
            <a:endParaRPr lang="en-US" sz="2000" dirty="0"/>
          </a:p>
          <a:p>
            <a:pPr marL="0" indent="0">
              <a:buNone/>
            </a:pPr>
            <a:r>
              <a:rPr lang="en-US" sz="2000" dirty="0"/>
              <a:t>Someday we’ll make projects from scratch. To get</a:t>
            </a:r>
          </a:p>
          <a:p>
            <a:pPr marL="0" indent="0">
              <a:buNone/>
            </a:pPr>
            <a:r>
              <a:rPr lang="en-US" sz="2000" dirty="0"/>
              <a:t>things started more quickly, we’re using a starter project</a:t>
            </a:r>
          </a:p>
          <a:p>
            <a:pPr marL="0" indent="0">
              <a:buNone/>
            </a:pPr>
            <a:r>
              <a:rPr lang="en-US" sz="2000" dirty="0"/>
              <a:t>made by react native developer Stephen Girder. We save it in our</a:t>
            </a:r>
          </a:p>
          <a:p>
            <a:pPr marL="0" indent="0">
              <a:buNone/>
            </a:pPr>
            <a:r>
              <a:rPr lang="en-US" sz="2000" dirty="0"/>
              <a:t>Users directory because React Native and Expo sometimes have issues</a:t>
            </a:r>
          </a:p>
          <a:p>
            <a:pPr marL="0" indent="0">
              <a:buNone/>
            </a:pPr>
            <a:r>
              <a:rPr lang="en-US" sz="2000" dirty="0"/>
              <a:t>inside of Desktop, Downloads, or Documents directories, or cloud based</a:t>
            </a:r>
          </a:p>
          <a:p>
            <a:pPr marL="0" indent="0">
              <a:buNone/>
            </a:pPr>
            <a:r>
              <a:rPr lang="en-US" sz="2000" dirty="0"/>
              <a:t>directories like Google Drive or Dropbox. </a:t>
            </a:r>
          </a:p>
        </p:txBody>
      </p:sp>
      <p:pic>
        <p:nvPicPr>
          <p:cNvPr id="5" name="Picture 4" descr="Graphical user interface, text, application&#10;&#10;Description automatically generated">
            <a:extLst>
              <a:ext uri="{FF2B5EF4-FFF2-40B4-BE49-F238E27FC236}">
                <a16:creationId xmlns:a16="http://schemas.microsoft.com/office/drawing/2014/main" id="{969B4AFE-E572-4D3D-A4B5-E18E03677A6C}"/>
              </a:ext>
            </a:extLst>
          </p:cNvPr>
          <p:cNvPicPr>
            <a:picLocks noChangeAspect="1"/>
          </p:cNvPicPr>
          <p:nvPr/>
        </p:nvPicPr>
        <p:blipFill>
          <a:blip r:embed="rId2"/>
          <a:stretch>
            <a:fillRect/>
          </a:stretch>
        </p:blipFill>
        <p:spPr>
          <a:xfrm>
            <a:off x="9158631" y="2014194"/>
            <a:ext cx="2646952" cy="69959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9E6D969C-7682-4B36-8D01-C1C390BBF7C9}"/>
              </a:ext>
            </a:extLst>
          </p:cNvPr>
          <p:cNvPicPr>
            <a:picLocks noChangeAspect="1"/>
          </p:cNvPicPr>
          <p:nvPr/>
        </p:nvPicPr>
        <p:blipFill>
          <a:blip r:embed="rId3"/>
          <a:stretch>
            <a:fillRect/>
          </a:stretch>
        </p:blipFill>
        <p:spPr>
          <a:xfrm>
            <a:off x="7454190" y="3722032"/>
            <a:ext cx="4483066" cy="2717914"/>
          </a:xfrm>
          <a:prstGeom prst="rect">
            <a:avLst/>
          </a:prstGeom>
        </p:spPr>
      </p:pic>
    </p:spTree>
    <p:extLst>
      <p:ext uri="{BB962C8B-B14F-4D97-AF65-F5344CB8AC3E}">
        <p14:creationId xmlns:p14="http://schemas.microsoft.com/office/powerpoint/2010/main" val="2591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lstStyle/>
          <a:p>
            <a:pPr algn="ctr"/>
            <a:r>
              <a:rPr lang="en-US" dirty="0"/>
              <a:t>WINDOWS INSTRUCTIONS</a:t>
            </a:r>
            <a:br>
              <a:rPr lang="en-US" dirty="0"/>
            </a:br>
            <a:r>
              <a:rPr lang="en-US" dirty="0"/>
              <a:t>Step 4: Git Bash to the Boiler Plate Project</a:t>
            </a:r>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62500" lnSpcReduction="20000"/>
          </a:bodyPr>
          <a:lstStyle/>
          <a:p>
            <a:pPr marL="457200" indent="-457200">
              <a:buFont typeface="+mj-lt"/>
              <a:buAutoNum type="arabicPeriod"/>
            </a:pPr>
            <a:r>
              <a:rPr lang="en-US" sz="2000" dirty="0"/>
              <a:t>Open a windows file explorer, and go to the directory that you downloaded/unzipped the </a:t>
            </a:r>
            <a:r>
              <a:rPr lang="en-US" sz="2000" dirty="0" err="1"/>
              <a:t>rn</a:t>
            </a:r>
            <a:r>
              <a:rPr lang="en-US" sz="2000" dirty="0"/>
              <a:t>-starter project</a:t>
            </a:r>
          </a:p>
          <a:p>
            <a:pPr marL="457200" indent="-457200">
              <a:buFont typeface="+mj-lt"/>
              <a:buAutoNum type="arabicPeriod"/>
            </a:pPr>
            <a:r>
              <a:rPr lang="en-US" sz="2000" dirty="0"/>
              <a:t>RIGHT Click on the folder “</a:t>
            </a:r>
            <a:r>
              <a:rPr lang="en-US" sz="2000" dirty="0" err="1"/>
              <a:t>rn</a:t>
            </a:r>
            <a:r>
              <a:rPr lang="en-US" sz="2000" dirty="0"/>
              <a:t>-starter” – you should see an option that says “Git Bash Here” – click it.</a:t>
            </a:r>
          </a:p>
          <a:p>
            <a:pPr marL="457200" indent="-457200">
              <a:buFont typeface="+mj-lt"/>
              <a:buAutoNum type="arabicPeriod"/>
            </a:pPr>
            <a:r>
              <a:rPr lang="en-US" sz="2000" dirty="0"/>
              <a:t>That should open a Git Bash terminal window, in the </a:t>
            </a:r>
            <a:r>
              <a:rPr lang="en-US" sz="2000" dirty="0" err="1"/>
              <a:t>rn</a:t>
            </a:r>
            <a:r>
              <a:rPr lang="en-US" sz="2000" dirty="0"/>
              <a:t>-starter directory.</a:t>
            </a:r>
          </a:p>
          <a:p>
            <a:pPr marL="0" indent="0">
              <a:buNone/>
            </a:pPr>
            <a:endParaRPr lang="en-US" sz="2000" b="1" i="1" dirty="0"/>
          </a:p>
          <a:p>
            <a:pPr marL="0" indent="0">
              <a:buNone/>
            </a:pPr>
            <a:r>
              <a:rPr lang="en-US" sz="2000" b="1" i="1" dirty="0"/>
              <a:t>Helpful Terminal Commands:</a:t>
            </a:r>
            <a:endParaRPr lang="en-US" sz="2000" dirty="0"/>
          </a:p>
          <a:p>
            <a:pPr marL="0" indent="0">
              <a:buNone/>
            </a:pPr>
            <a:r>
              <a:rPr lang="en-US" sz="2000" dirty="0">
                <a:latin typeface="Consolas" panose="020B0609020204030204" pitchFamily="49" charset="0"/>
              </a:rPr>
              <a:t>ls</a:t>
            </a:r>
            <a:r>
              <a:rPr lang="en-US" sz="2000" dirty="0"/>
              <a:t> – “list” – lists all files/folders in the current directory</a:t>
            </a:r>
          </a:p>
          <a:p>
            <a:pPr marL="0" indent="0">
              <a:buNone/>
            </a:pPr>
            <a:r>
              <a:rPr lang="en-US" sz="2000" dirty="0">
                <a:latin typeface="Consolas" panose="020B0609020204030204" pitchFamily="49" charset="0"/>
              </a:rPr>
              <a:t>cd</a:t>
            </a:r>
            <a:r>
              <a:rPr lang="en-US" sz="2000" dirty="0"/>
              <a:t> – “change directory” move to the specified directory</a:t>
            </a:r>
          </a:p>
          <a:p>
            <a:pPr marL="0" indent="0">
              <a:buNone/>
            </a:pPr>
            <a:r>
              <a:rPr lang="en-US" sz="2000" dirty="0"/>
              <a:t>. – “the current directory”</a:t>
            </a:r>
          </a:p>
          <a:p>
            <a:pPr marL="0" indent="0">
              <a:buNone/>
            </a:pPr>
            <a:r>
              <a:rPr lang="en-US" sz="2000" dirty="0"/>
              <a:t>.. – “up one directory”</a:t>
            </a:r>
          </a:p>
          <a:p>
            <a:pPr marL="0" indent="0">
              <a:buNone/>
            </a:pPr>
            <a:r>
              <a:rPr lang="en-US" sz="2000" dirty="0"/>
              <a:t>So, for example the command: </a:t>
            </a:r>
          </a:p>
          <a:p>
            <a:pPr marL="0" indent="0">
              <a:buNone/>
            </a:pPr>
            <a:r>
              <a:rPr lang="en-US" sz="2000" dirty="0">
                <a:latin typeface="Consolas" panose="020B0609020204030204" pitchFamily="49" charset="0"/>
              </a:rPr>
              <a:t>	cd ..</a:t>
            </a:r>
          </a:p>
          <a:p>
            <a:pPr marL="0" indent="0">
              <a:buNone/>
            </a:pPr>
            <a:r>
              <a:rPr lang="en-US" sz="2000" dirty="0"/>
              <a:t>Would move you “up” one directory.</a:t>
            </a:r>
          </a:p>
        </p:txBody>
      </p:sp>
      <p:pic>
        <p:nvPicPr>
          <p:cNvPr id="6" name="Picture 5" descr="Graphical user interface, text, application, email&#10;&#10;Description automatically generated">
            <a:extLst>
              <a:ext uri="{FF2B5EF4-FFF2-40B4-BE49-F238E27FC236}">
                <a16:creationId xmlns:a16="http://schemas.microsoft.com/office/drawing/2014/main" id="{BBD54B07-8E12-4D29-9C1E-A77478283F6D}"/>
              </a:ext>
            </a:extLst>
          </p:cNvPr>
          <p:cNvPicPr>
            <a:picLocks noChangeAspect="1"/>
          </p:cNvPicPr>
          <p:nvPr/>
        </p:nvPicPr>
        <p:blipFill>
          <a:blip r:embed="rId3"/>
          <a:stretch>
            <a:fillRect/>
          </a:stretch>
        </p:blipFill>
        <p:spPr>
          <a:xfrm>
            <a:off x="6723040" y="2971482"/>
            <a:ext cx="5076752" cy="1872325"/>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C60C2A62-118A-4EDF-95C0-57AE1A2D7D56}"/>
              </a:ext>
            </a:extLst>
          </p:cNvPr>
          <p:cNvPicPr>
            <a:picLocks noChangeAspect="1"/>
          </p:cNvPicPr>
          <p:nvPr/>
        </p:nvPicPr>
        <p:blipFill>
          <a:blip r:embed="rId4"/>
          <a:stretch>
            <a:fillRect/>
          </a:stretch>
        </p:blipFill>
        <p:spPr>
          <a:xfrm>
            <a:off x="5891175" y="4894538"/>
            <a:ext cx="5791498" cy="1320868"/>
          </a:xfrm>
          <a:prstGeom prst="rect">
            <a:avLst/>
          </a:prstGeom>
        </p:spPr>
      </p:pic>
    </p:spTree>
    <p:extLst>
      <p:ext uri="{BB962C8B-B14F-4D97-AF65-F5344CB8AC3E}">
        <p14:creationId xmlns:p14="http://schemas.microsoft.com/office/powerpoint/2010/main" val="131116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fontScale="90000"/>
          </a:bodyPr>
          <a:lstStyle/>
          <a:p>
            <a:pPr algn="ctr"/>
            <a:r>
              <a:rPr lang="en-US" dirty="0"/>
              <a:t>WINDOWS INSTRUCTIONS</a:t>
            </a:r>
            <a:br>
              <a:rPr lang="en-US" dirty="0"/>
            </a:br>
            <a:r>
              <a:rPr lang="en-US" dirty="0"/>
              <a:t>Step 5 : </a:t>
            </a:r>
            <a:r>
              <a:rPr lang="en-US" sz="3600" dirty="0"/>
              <a:t>Install the things specified in the sample project</a:t>
            </a: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p:txBody>
          <a:bodyPr>
            <a:normAutofit fontScale="55000" lnSpcReduction="20000"/>
          </a:bodyPr>
          <a:lstStyle/>
          <a:p>
            <a:pPr marL="457200" indent="-457200">
              <a:buFont typeface="+mj-lt"/>
              <a:buAutoNum type="arabicPeriod"/>
            </a:pPr>
            <a:r>
              <a:rPr lang="en-US" sz="2000" dirty="0"/>
              <a:t>Type </a:t>
            </a:r>
            <a:r>
              <a:rPr lang="en-US" sz="2000" dirty="0">
                <a:latin typeface="Consolas" panose="020B0609020204030204" pitchFamily="49" charset="0"/>
              </a:rPr>
              <a:t>ls</a:t>
            </a:r>
            <a:r>
              <a:rPr lang="en-US" sz="2000" dirty="0"/>
              <a:t> in the Git Bash terminal</a:t>
            </a:r>
          </a:p>
          <a:p>
            <a:pPr marL="457200" indent="-457200">
              <a:buFont typeface="+mj-lt"/>
              <a:buAutoNum type="arabicPeriod"/>
            </a:pPr>
            <a:r>
              <a:rPr lang="en-US" sz="2000" dirty="0"/>
              <a:t>You should see the files App.js, </a:t>
            </a:r>
            <a:r>
              <a:rPr lang="en-US" sz="2000" dirty="0" err="1"/>
              <a:t>app.json</a:t>
            </a:r>
            <a:r>
              <a:rPr lang="en-US" sz="2000" dirty="0"/>
              <a:t>, babel.config.js, and </a:t>
            </a:r>
            <a:r>
              <a:rPr lang="en-US" sz="2000" dirty="0" err="1"/>
              <a:t>package.json</a:t>
            </a:r>
            <a:r>
              <a:rPr lang="en-US" sz="2000" dirty="0"/>
              <a:t>, and the folders assets/ and </a:t>
            </a:r>
            <a:r>
              <a:rPr lang="en-US" sz="2000" dirty="0" err="1"/>
              <a:t>src</a:t>
            </a:r>
            <a:r>
              <a:rPr lang="en-US" sz="2000" dirty="0"/>
              <a:t>/  -- if you don’t, you are in the wrong directory.</a:t>
            </a:r>
          </a:p>
          <a:p>
            <a:pPr marL="457200" indent="-457200">
              <a:buFont typeface="+mj-lt"/>
              <a:buAutoNum type="arabicPeriod"/>
            </a:pPr>
            <a:r>
              <a:rPr lang="en-US" sz="2000" dirty="0"/>
              <a:t>If you are in the right directory, type the command </a:t>
            </a:r>
            <a:r>
              <a:rPr lang="en-US" sz="2000" dirty="0">
                <a:latin typeface="Consolas" panose="020B0609020204030204" pitchFamily="49" charset="0"/>
              </a:rPr>
              <a:t>npm install</a:t>
            </a:r>
          </a:p>
          <a:p>
            <a:pPr marL="457200" indent="-457200">
              <a:buFont typeface="+mj-lt"/>
              <a:buAutoNum type="arabicPeriod"/>
            </a:pPr>
            <a:r>
              <a:rPr lang="en-US" sz="2000" dirty="0"/>
              <a:t>If you are using npm v7, you may instead need to type instead </a:t>
            </a:r>
            <a:r>
              <a:rPr lang="en-US" sz="2000" dirty="0">
                <a:latin typeface="Consolas" panose="020B0609020204030204" pitchFamily="49" charset="0"/>
              </a:rPr>
              <a:t>npm install –legacy-peer-deps</a:t>
            </a:r>
          </a:p>
          <a:p>
            <a:pPr marL="457200" indent="-457200">
              <a:buFont typeface="+mj-lt"/>
              <a:buAutoNum type="arabicPeriod"/>
            </a:pPr>
            <a:r>
              <a:rPr lang="en-US" sz="2000" dirty="0"/>
              <a:t>You can verify what version of npm you are using by typing </a:t>
            </a:r>
            <a:r>
              <a:rPr lang="en-US" sz="2000" dirty="0">
                <a:latin typeface="Consolas" panose="020B0609020204030204" pitchFamily="49" charset="0"/>
              </a:rPr>
              <a:t>npm –version</a:t>
            </a:r>
          </a:p>
          <a:p>
            <a:pPr marL="457200" indent="-457200">
              <a:buFont typeface="+mj-lt"/>
              <a:buAutoNum type="arabicPeriod"/>
            </a:pPr>
            <a:r>
              <a:rPr lang="en-US" sz="2000" dirty="0"/>
              <a:t>Doing this will likely produce a lot of </a:t>
            </a:r>
            <a:r>
              <a:rPr lang="en-US" sz="2000" dirty="0">
                <a:latin typeface="Consolas" panose="020B0609020204030204" pitchFamily="49" charset="0"/>
              </a:rPr>
              <a:t>npm WARN </a:t>
            </a:r>
            <a:r>
              <a:rPr lang="en-US" sz="2000" dirty="0"/>
              <a:t>messages – as long as you don’t see any ERROR messages you’re still good!</a:t>
            </a:r>
          </a:p>
          <a:p>
            <a:pPr marL="457200" indent="-457200">
              <a:buFont typeface="+mj-lt"/>
              <a:buAutoNum type="arabicPeriod"/>
            </a:pPr>
            <a:r>
              <a:rPr lang="en-US" sz="2000" dirty="0"/>
              <a:t>It will take a minute or two for the process to finish. Just be patient.</a:t>
            </a:r>
          </a:p>
          <a:p>
            <a:pPr marL="457200" indent="-457200">
              <a:buFont typeface="+mj-lt"/>
              <a:buAutoNum type="arabicPeriod"/>
            </a:pPr>
            <a:r>
              <a:rPr lang="en-US" sz="2000" dirty="0"/>
              <a:t>After doing this, you should now have a new folder in this directory, </a:t>
            </a:r>
            <a:r>
              <a:rPr lang="en-US" sz="2000" dirty="0" err="1">
                <a:latin typeface="Consolas" panose="020B0609020204030204" pitchFamily="49" charset="0"/>
              </a:rPr>
              <a:t>node_modules</a:t>
            </a:r>
            <a:endParaRPr lang="en-US" sz="2000" dirty="0">
              <a:latin typeface="Consolas" panose="020B0609020204030204" pitchFamily="49" charset="0"/>
            </a:endParaRPr>
          </a:p>
          <a:p>
            <a:pPr marL="0" indent="0">
              <a:buNone/>
            </a:pPr>
            <a:endParaRPr lang="en-US" sz="2000" b="1" i="1" dirty="0"/>
          </a:p>
          <a:p>
            <a:pPr marL="0" indent="0">
              <a:buNone/>
            </a:pPr>
            <a:r>
              <a:rPr lang="en-US" sz="2000" b="1" i="1" dirty="0"/>
              <a:t>Why do we do this?</a:t>
            </a:r>
          </a:p>
          <a:p>
            <a:pPr marL="0" indent="0">
              <a:buNone/>
            </a:pPr>
            <a:r>
              <a:rPr lang="en-US" sz="2000" dirty="0" err="1"/>
              <a:t>package.json</a:t>
            </a:r>
            <a:r>
              <a:rPr lang="en-US" sz="2000" dirty="0"/>
              <a:t> specifies many things, including which libraries the boilerplate project </a:t>
            </a:r>
          </a:p>
          <a:p>
            <a:pPr marL="0" indent="0">
              <a:buNone/>
            </a:pPr>
            <a:r>
              <a:rPr lang="en-US" sz="2000" dirty="0"/>
              <a:t>depends on, and which versions of those libraries it should use. Using </a:t>
            </a:r>
            <a:r>
              <a:rPr lang="en-US" sz="2000" dirty="0">
                <a:latin typeface="Consolas" panose="020B0609020204030204" pitchFamily="49" charset="0"/>
              </a:rPr>
              <a:t>npm install </a:t>
            </a:r>
          </a:p>
          <a:p>
            <a:pPr marL="0" indent="0">
              <a:buNone/>
            </a:pPr>
            <a:r>
              <a:rPr lang="en-US" sz="2000" dirty="0"/>
              <a:t>will ask the node package manager to download them.</a:t>
            </a:r>
          </a:p>
          <a:p>
            <a:pPr marL="0" indent="0">
              <a:buNone/>
            </a:pPr>
            <a:endParaRPr lang="en-US" sz="2000" dirty="0"/>
          </a:p>
          <a:p>
            <a:pPr marL="0" indent="0">
              <a:buNone/>
            </a:pPr>
            <a:endParaRPr lang="en-US" sz="2000" dirty="0"/>
          </a:p>
        </p:txBody>
      </p:sp>
      <p:pic>
        <p:nvPicPr>
          <p:cNvPr id="5" name="Picture 4" descr="A screenshot of a computer&#10;&#10;Description automatically generated with low confidence">
            <a:extLst>
              <a:ext uri="{FF2B5EF4-FFF2-40B4-BE49-F238E27FC236}">
                <a16:creationId xmlns:a16="http://schemas.microsoft.com/office/drawing/2014/main" id="{F377A473-67FC-4905-B9D9-6536D7125345}"/>
              </a:ext>
            </a:extLst>
          </p:cNvPr>
          <p:cNvPicPr>
            <a:picLocks noChangeAspect="1"/>
          </p:cNvPicPr>
          <p:nvPr/>
        </p:nvPicPr>
        <p:blipFill>
          <a:blip r:embed="rId3"/>
          <a:stretch>
            <a:fillRect/>
          </a:stretch>
        </p:blipFill>
        <p:spPr>
          <a:xfrm>
            <a:off x="7381787" y="4206405"/>
            <a:ext cx="4476980" cy="901746"/>
          </a:xfrm>
          <a:prstGeom prst="rect">
            <a:avLst/>
          </a:prstGeom>
        </p:spPr>
      </p:pic>
      <p:pic>
        <p:nvPicPr>
          <p:cNvPr id="8" name="Picture 7" descr="Text&#10;&#10;Description automatically generated">
            <a:extLst>
              <a:ext uri="{FF2B5EF4-FFF2-40B4-BE49-F238E27FC236}">
                <a16:creationId xmlns:a16="http://schemas.microsoft.com/office/drawing/2014/main" id="{ED6FA5D6-C241-49BC-8F46-6F50A499ADC6}"/>
              </a:ext>
            </a:extLst>
          </p:cNvPr>
          <p:cNvPicPr>
            <a:picLocks noChangeAspect="1"/>
          </p:cNvPicPr>
          <p:nvPr/>
        </p:nvPicPr>
        <p:blipFill>
          <a:blip r:embed="rId4"/>
          <a:stretch>
            <a:fillRect/>
          </a:stretch>
        </p:blipFill>
        <p:spPr>
          <a:xfrm>
            <a:off x="7381787" y="5619373"/>
            <a:ext cx="4407126" cy="844593"/>
          </a:xfrm>
          <a:prstGeom prst="rect">
            <a:avLst/>
          </a:prstGeom>
        </p:spPr>
      </p:pic>
    </p:spTree>
    <p:extLst>
      <p:ext uri="{BB962C8B-B14F-4D97-AF65-F5344CB8AC3E}">
        <p14:creationId xmlns:p14="http://schemas.microsoft.com/office/powerpoint/2010/main" val="3691161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B27-0695-6544-B269-AE46224AC498}"/>
              </a:ext>
            </a:extLst>
          </p:cNvPr>
          <p:cNvSpPr>
            <a:spLocks noGrp="1"/>
          </p:cNvSpPr>
          <p:nvPr>
            <p:ph type="title"/>
          </p:nvPr>
        </p:nvSpPr>
        <p:spPr/>
        <p:txBody>
          <a:bodyPr>
            <a:normAutofit/>
          </a:bodyPr>
          <a:lstStyle/>
          <a:p>
            <a:pPr algn="ctr"/>
            <a:r>
              <a:rPr lang="en-US" dirty="0"/>
              <a:t>WINDOWS INSTRUCTIONS</a:t>
            </a:r>
            <a:br>
              <a:rPr lang="en-US" dirty="0"/>
            </a:br>
            <a:r>
              <a:rPr lang="en-US" dirty="0"/>
              <a:t>Step 6: </a:t>
            </a:r>
            <a:r>
              <a:rPr lang="en-US" sz="3600" dirty="0"/>
              <a:t>Install expo-cli tools</a:t>
            </a:r>
            <a:endParaRPr lang="en-US" dirty="0"/>
          </a:p>
        </p:txBody>
      </p:sp>
      <p:sp>
        <p:nvSpPr>
          <p:cNvPr id="3" name="Content Placeholder 2">
            <a:extLst>
              <a:ext uri="{FF2B5EF4-FFF2-40B4-BE49-F238E27FC236}">
                <a16:creationId xmlns:a16="http://schemas.microsoft.com/office/drawing/2014/main" id="{C1141CE8-2F88-2548-B3EA-AAF11D5F6FE2}"/>
              </a:ext>
            </a:extLst>
          </p:cNvPr>
          <p:cNvSpPr>
            <a:spLocks noGrp="1"/>
          </p:cNvSpPr>
          <p:nvPr>
            <p:ph idx="1"/>
          </p:nvPr>
        </p:nvSpPr>
        <p:spPr>
          <a:xfrm>
            <a:off x="1066799" y="2103120"/>
            <a:ext cx="10791967" cy="3849624"/>
          </a:xfrm>
        </p:spPr>
        <p:txBody>
          <a:bodyPr>
            <a:normAutofit fontScale="92500" lnSpcReduction="20000"/>
          </a:bodyPr>
          <a:lstStyle/>
          <a:p>
            <a:pPr marL="457200" indent="-457200">
              <a:buFont typeface="+mj-lt"/>
              <a:buAutoNum type="arabicPeriod"/>
            </a:pPr>
            <a:r>
              <a:rPr lang="en-US" sz="2000" dirty="0"/>
              <a:t>In the same </a:t>
            </a:r>
            <a:r>
              <a:rPr lang="en-US" sz="2000" dirty="0" err="1"/>
              <a:t>GitBash</a:t>
            </a:r>
            <a:r>
              <a:rPr lang="en-US" sz="2000" dirty="0"/>
              <a:t> terminal, type the command </a:t>
            </a:r>
            <a:r>
              <a:rPr lang="en-US" sz="2000" dirty="0">
                <a:latin typeface="Consolas" panose="020B0609020204030204" pitchFamily="49" charset="0"/>
              </a:rPr>
              <a:t>npm install expo-cli –global</a:t>
            </a:r>
          </a:p>
          <a:p>
            <a:pPr marL="457200" indent="-457200">
              <a:buFont typeface="+mj-lt"/>
              <a:buAutoNum type="arabicPeriod"/>
            </a:pPr>
            <a:r>
              <a:rPr lang="en-US" sz="2000" dirty="0"/>
              <a:t>Once again, this will likely produce a lot of </a:t>
            </a:r>
            <a:r>
              <a:rPr lang="en-US" sz="2000" dirty="0">
                <a:latin typeface="Consolas" panose="020B0609020204030204" pitchFamily="49" charset="0"/>
              </a:rPr>
              <a:t>npm WARN </a:t>
            </a:r>
            <a:r>
              <a:rPr lang="en-US" sz="2000" dirty="0"/>
              <a:t>messages – that’s OK! Error messages are *not* OK.</a:t>
            </a:r>
          </a:p>
          <a:p>
            <a:pPr marL="0" indent="0">
              <a:buNone/>
            </a:pPr>
            <a:endParaRPr lang="en-US" sz="2000" b="1" i="1" dirty="0"/>
          </a:p>
          <a:p>
            <a:pPr marL="0" indent="0">
              <a:buNone/>
            </a:pPr>
            <a:r>
              <a:rPr lang="en-US" sz="2000" b="1" i="1" dirty="0"/>
              <a:t>Why do we do this?</a:t>
            </a:r>
          </a:p>
          <a:p>
            <a:pPr marL="0" indent="0">
              <a:buNone/>
            </a:pPr>
            <a:r>
              <a:rPr lang="en-US" sz="2000" dirty="0"/>
              <a:t>cli in this context stands for “Command Line Interface”</a:t>
            </a:r>
          </a:p>
          <a:p>
            <a:pPr marL="0" indent="0">
              <a:buNone/>
            </a:pPr>
            <a:r>
              <a:rPr lang="en-US" sz="2000" dirty="0"/>
              <a:t>“Expo” is the app that we’ll be installing on our phones that will let us test our code on our actual device.</a:t>
            </a:r>
          </a:p>
          <a:p>
            <a:pPr marL="0" indent="0">
              <a:buNone/>
            </a:pPr>
            <a:r>
              <a:rPr lang="en-US" sz="2000" dirty="0"/>
              <a:t>This command sets our computer up with everything it needs to be able to be able to get our app to our physical device.</a:t>
            </a:r>
          </a:p>
          <a:p>
            <a:pPr marL="0" indent="0">
              <a:buNone/>
            </a:pPr>
            <a:endParaRPr lang="en-US" sz="2000" dirty="0"/>
          </a:p>
          <a:p>
            <a:pPr marL="0" indent="0">
              <a:buNone/>
            </a:pPr>
            <a:endParaRPr lang="en-US" sz="2000" dirty="0"/>
          </a:p>
        </p:txBody>
      </p:sp>
      <p:pic>
        <p:nvPicPr>
          <p:cNvPr id="6" name="Picture 5">
            <a:extLst>
              <a:ext uri="{FF2B5EF4-FFF2-40B4-BE49-F238E27FC236}">
                <a16:creationId xmlns:a16="http://schemas.microsoft.com/office/drawing/2014/main" id="{3DBCCD08-2727-4C9A-82BD-C8C870F65973}"/>
              </a:ext>
            </a:extLst>
          </p:cNvPr>
          <p:cNvPicPr>
            <a:picLocks noChangeAspect="1"/>
          </p:cNvPicPr>
          <p:nvPr/>
        </p:nvPicPr>
        <p:blipFill>
          <a:blip r:embed="rId3"/>
          <a:stretch>
            <a:fillRect/>
          </a:stretch>
        </p:blipFill>
        <p:spPr>
          <a:xfrm>
            <a:off x="6641056" y="3121794"/>
            <a:ext cx="4045158" cy="349268"/>
          </a:xfrm>
          <a:prstGeom prst="rect">
            <a:avLst/>
          </a:prstGeom>
        </p:spPr>
      </p:pic>
    </p:spTree>
    <p:extLst>
      <p:ext uri="{BB962C8B-B14F-4D97-AF65-F5344CB8AC3E}">
        <p14:creationId xmlns:p14="http://schemas.microsoft.com/office/powerpoint/2010/main" val="4653921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Office">
      <a:dk1>
        <a:srgbClr val="000000"/>
      </a:dk1>
      <a:lt1>
        <a:srgbClr val="FFFFFF"/>
      </a:lt1>
      <a:dk2>
        <a:srgbClr val="2E3948"/>
      </a:dk2>
      <a:lt2>
        <a:srgbClr val="E7E6E6"/>
      </a:lt2>
      <a:accent1>
        <a:srgbClr val="5A82CB"/>
      </a:accent1>
      <a:accent2>
        <a:srgbClr val="ED7D31"/>
      </a:accent2>
      <a:accent3>
        <a:srgbClr val="A3A3A3"/>
      </a:accent3>
      <a:accent4>
        <a:srgbClr val="CF9B00"/>
      </a:accent4>
      <a:accent5>
        <a:srgbClr val="5B9BD5"/>
      </a:accent5>
      <a:accent6>
        <a:srgbClr val="70AD47"/>
      </a:accent6>
      <a:hlink>
        <a:srgbClr val="D26012"/>
      </a:hlink>
      <a:folHlink>
        <a:srgbClr val="A9718D"/>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923</TotalTime>
  <Words>5043</Words>
  <Application>Microsoft Office PowerPoint</Application>
  <PresentationFormat>Widescreen</PresentationFormat>
  <Paragraphs>409</Paragraphs>
  <Slides>41</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Calibri</vt:lpstr>
      <vt:lpstr>Consolas</vt:lpstr>
      <vt:lpstr>Garamond</vt:lpstr>
      <vt:lpstr>Sagona Book</vt:lpstr>
      <vt:lpstr>Sagona ExtraLight</vt:lpstr>
      <vt:lpstr>SavonVTI</vt:lpstr>
      <vt:lpstr>Mobile Application Development, Fall 2021  Getting Everything Setup</vt:lpstr>
      <vt:lpstr>By Hook or By Crook, Let’s Get Everything Set Up</vt:lpstr>
      <vt:lpstr>WINDOWS INSTRUCTIONS (high level)</vt:lpstr>
      <vt:lpstr>WINDOWS INSTRUCTIONS Step 1: Install Node</vt:lpstr>
      <vt:lpstr>WINDOWS INSTRUCTIONS Step 2: Install Git</vt:lpstr>
      <vt:lpstr>WINDOWS INSTRUCTIONS Step 3: Download Boilerplate Project</vt:lpstr>
      <vt:lpstr>WINDOWS INSTRUCTIONS Step 4: Git Bash to the Boiler Plate Project</vt:lpstr>
      <vt:lpstr>WINDOWS INSTRUCTIONS Step 5 : Install the things specified in the sample project</vt:lpstr>
      <vt:lpstr>WINDOWS INSTRUCTIONS Step 6: Install expo-cli tools</vt:lpstr>
      <vt:lpstr>WINDOWS INSTRUCTIONS Step 7: Run React Native Bundler</vt:lpstr>
      <vt:lpstr>WINDOWS INSTRUCTIONS Step 8: Open Metro Bundler</vt:lpstr>
      <vt:lpstr>WINDOWS INSTRUCTIONS Step 9: Download and Install Expo on your physical mobile device. </vt:lpstr>
      <vt:lpstr>WINDOWS INSTRUCTIONS Step 10: Run code on our physical mobile device. </vt:lpstr>
      <vt:lpstr>WINDOWS INSTRUCTIONS Step 11: Delight in the Responsiveness </vt:lpstr>
      <vt:lpstr>WINDOWS INSTRUCTIONS AFTER EVERYTHING IS SET UP FOREVER… </vt:lpstr>
      <vt:lpstr>MAC INSTRUCTIONS (high level)</vt:lpstr>
      <vt:lpstr>MAC INSTRUCTIONS Step 1: Install Node</vt:lpstr>
      <vt:lpstr>MAC INSTRUCTIONS Step 2: Download Boilerplate Project</vt:lpstr>
      <vt:lpstr>MAC INSTRUCTIONS Step 3: Open Terminal at Boiler Plate Project</vt:lpstr>
      <vt:lpstr>MAC INSTRUCTIONS Step 4 : Install the things specified in the sample project</vt:lpstr>
      <vt:lpstr>MAC INSTRUCTIONS Step 5 : Attempt to Start the React Native Bundler </vt:lpstr>
      <vt:lpstr>MAC INSTRUCTIONS Step 6  Part 1: Things to Try if Step 5 Went Badly</vt:lpstr>
      <vt:lpstr>MAC INSTRUCTIONS Step 6  Part 2: Things to Try if Step 5 Went Badly</vt:lpstr>
      <vt:lpstr>MAC INSTRUCTIONS Step 6  Part 3: Things to Try if Step 5 Went Badly</vt:lpstr>
      <vt:lpstr>MAC INSTRUCTIONS Step 6  Part 4: Things to Try if Step 5 Went Badly</vt:lpstr>
      <vt:lpstr>MAC INSTRUCTIONS Step 6  Part 5: Things to Try if Step 5 Went Badly</vt:lpstr>
      <vt:lpstr>MAC INSTRUCTIONS Step 6  Epilogue: Things to Try if Step 5 Went Badly</vt:lpstr>
      <vt:lpstr>MAC INSTRUCTIONS Step 7 Part 1: Open Metro Bundler</vt:lpstr>
      <vt:lpstr>MAC INSTRUCTIONS Step 7 Part 2: Open Metro Bundler</vt:lpstr>
      <vt:lpstr>MAC INSTRUCTIONS Step 7 Part 3: Open Metro Bundler</vt:lpstr>
      <vt:lpstr>MAC INSTRUCTIONS Step 8: Download and Install Expo on your physical mobile device. </vt:lpstr>
      <vt:lpstr>MAC INSTRUCTIONS Step 9: Run code on our physical mobile device. </vt:lpstr>
      <vt:lpstr>MAC INSTRUCTIONS Step 10: Delight in the Responsiveness </vt:lpstr>
      <vt:lpstr>MAC INSTRUCTIONS AFTER EVERYTHING IS SET UP FOREVER… </vt:lpstr>
      <vt:lpstr>ANDROID EMULATOR HIGH LEVEL STEPS (note: you will still need to do the previous steps for the operating system of your choice) </vt:lpstr>
      <vt:lpstr>ANDROID EMULATOR STEP 1: DOWNLOAD AND INSTALL ANDROID STUDIO  </vt:lpstr>
      <vt:lpstr>ANDROID EMULATOR STEP 2 Part 1: Create an  Android Virtual Device (AVD)  </vt:lpstr>
      <vt:lpstr>ANDROID EMULATOR STEP 2 Part 2: Create an  Android Virtual Device (AVD)  </vt:lpstr>
      <vt:lpstr>ANDROID EMULATOR STEP 2 Part 3: Create an  Android Virtual Device (AVD)  </vt:lpstr>
      <vt:lpstr>ANDROID EMULATOR STEP 2 Part 4: Create an  Android Virtual Device (AVD)  </vt:lpstr>
      <vt:lpstr>ANDROID EMULATOR STEP 3: Launch your code on the AVD!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SPR2020  Philsophical Underpinnings</dc:title>
  <dc:creator>Benjamin Michael Samuel</dc:creator>
  <cp:lastModifiedBy>Ben Samuel</cp:lastModifiedBy>
  <cp:revision>160</cp:revision>
  <dcterms:created xsi:type="dcterms:W3CDTF">2020-01-13T18:17:54Z</dcterms:created>
  <dcterms:modified xsi:type="dcterms:W3CDTF">2021-08-18T22:35:21Z</dcterms:modified>
</cp:coreProperties>
</file>